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1" r:id="rId1"/>
  </p:sldMasterIdLst>
  <p:notesMasterIdLst>
    <p:notesMasterId r:id="rId35"/>
  </p:notesMasterIdLst>
  <p:handoutMasterIdLst>
    <p:handoutMasterId r:id="rId36"/>
  </p:handoutMasterIdLst>
  <p:sldIdLst>
    <p:sldId id="331" r:id="rId2"/>
    <p:sldId id="332" r:id="rId3"/>
    <p:sldId id="431" r:id="rId4"/>
    <p:sldId id="463" r:id="rId5"/>
    <p:sldId id="312" r:id="rId6"/>
    <p:sldId id="310" r:id="rId7"/>
    <p:sldId id="448" r:id="rId8"/>
    <p:sldId id="439" r:id="rId9"/>
    <p:sldId id="421" r:id="rId10"/>
    <p:sldId id="464" r:id="rId11"/>
    <p:sldId id="414" r:id="rId12"/>
    <p:sldId id="465" r:id="rId13"/>
    <p:sldId id="415" r:id="rId14"/>
    <p:sldId id="429" r:id="rId15"/>
    <p:sldId id="412" r:id="rId16"/>
    <p:sldId id="458" r:id="rId17"/>
    <p:sldId id="423" r:id="rId18"/>
    <p:sldId id="427" r:id="rId19"/>
    <p:sldId id="406" r:id="rId20"/>
    <p:sldId id="453" r:id="rId21"/>
    <p:sldId id="456" r:id="rId22"/>
    <p:sldId id="457" r:id="rId23"/>
    <p:sldId id="461" r:id="rId24"/>
    <p:sldId id="441" r:id="rId25"/>
    <p:sldId id="435" r:id="rId26"/>
    <p:sldId id="459" r:id="rId27"/>
    <p:sldId id="460" r:id="rId28"/>
    <p:sldId id="436" r:id="rId29"/>
    <p:sldId id="466" r:id="rId30"/>
    <p:sldId id="438" r:id="rId31"/>
    <p:sldId id="381" r:id="rId32"/>
    <p:sldId id="468" r:id="rId33"/>
    <p:sldId id="450" r:id="rId34"/>
  </p:sldIdLst>
  <p:sldSz cx="9144000" cy="6858000" type="letter"/>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1"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009999"/>
    <a:srgbClr val="CC00CC"/>
    <a:srgbClr val="11BAC7"/>
    <a:srgbClr val="BBDFF3"/>
    <a:srgbClr val="B8DDF2"/>
    <a:srgbClr val="88C7EA"/>
    <a:srgbClr val="FF33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55" autoAdjust="0"/>
    <p:restoredTop sz="60648" autoAdjust="0"/>
  </p:normalViewPr>
  <p:slideViewPr>
    <p:cSldViewPr>
      <p:cViewPr varScale="1">
        <p:scale>
          <a:sx n="69" d="100"/>
          <a:sy n="69" d="100"/>
        </p:scale>
        <p:origin x="3036" y="72"/>
      </p:cViewPr>
      <p:guideLst>
        <p:guide orient="horz" pos="2160"/>
        <p:guide pos="2880"/>
      </p:guideLst>
    </p:cSldViewPr>
  </p:slideViewPr>
  <p:outlineViewPr>
    <p:cViewPr>
      <p:scale>
        <a:sx n="33" d="100"/>
        <a:sy n="33" d="100"/>
      </p:scale>
      <p:origin x="0" y="-3475"/>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82" d="100"/>
          <a:sy n="82" d="100"/>
        </p:scale>
        <p:origin x="-1698" y="-102"/>
      </p:cViewPr>
      <p:guideLst>
        <p:guide orient="horz" pos="2931"/>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3043343" cy="475495"/>
          </a:xfrm>
          <a:prstGeom prst="rect">
            <a:avLst/>
          </a:prstGeom>
          <a:noFill/>
          <a:ln w="9525">
            <a:noFill/>
            <a:miter lim="800000"/>
            <a:headEnd/>
            <a:tailEnd/>
          </a:ln>
          <a:effectLst/>
        </p:spPr>
        <p:txBody>
          <a:bodyPr vert="horz" wrap="square" lIns="92986" tIns="46494" rIns="92986" bIns="46494" numCol="1" anchor="t" anchorCtr="0" compatLnSpc="1">
            <a:prstTxWarp prst="textNoShape">
              <a:avLst/>
            </a:prstTxWarp>
          </a:bodyPr>
          <a:lstStyle>
            <a:lvl1pPr>
              <a:defRPr sz="1200">
                <a:latin typeface="Times New Roman" pitchFamily="18" charset="0"/>
              </a:defRPr>
            </a:lvl1pPr>
          </a:lstStyle>
          <a:p>
            <a:endParaRPr lang="en-US"/>
          </a:p>
        </p:txBody>
      </p:sp>
      <p:sp>
        <p:nvSpPr>
          <p:cNvPr id="51203" name="Rectangle 3"/>
          <p:cNvSpPr>
            <a:spLocks noGrp="1" noChangeArrowheads="1"/>
          </p:cNvSpPr>
          <p:nvPr>
            <p:ph type="dt" sz="quarter" idx="1"/>
          </p:nvPr>
        </p:nvSpPr>
        <p:spPr bwMode="auto">
          <a:xfrm>
            <a:off x="3979757" y="0"/>
            <a:ext cx="3043343" cy="475495"/>
          </a:xfrm>
          <a:prstGeom prst="rect">
            <a:avLst/>
          </a:prstGeom>
          <a:noFill/>
          <a:ln w="9525">
            <a:noFill/>
            <a:miter lim="800000"/>
            <a:headEnd/>
            <a:tailEnd/>
          </a:ln>
          <a:effectLst/>
        </p:spPr>
        <p:txBody>
          <a:bodyPr vert="horz" wrap="square" lIns="92986" tIns="46494" rIns="92986" bIns="46494" numCol="1" anchor="t" anchorCtr="0" compatLnSpc="1">
            <a:prstTxWarp prst="textNoShape">
              <a:avLst/>
            </a:prstTxWarp>
          </a:bodyPr>
          <a:lstStyle>
            <a:lvl1pPr algn="r">
              <a:defRPr sz="1200">
                <a:latin typeface="Times New Roman" pitchFamily="18" charset="0"/>
              </a:defRPr>
            </a:lvl1pPr>
          </a:lstStyle>
          <a:p>
            <a:endParaRPr lang="en-US"/>
          </a:p>
        </p:txBody>
      </p:sp>
      <p:sp>
        <p:nvSpPr>
          <p:cNvPr id="51204" name="Rectangle 4"/>
          <p:cNvSpPr>
            <a:spLocks noGrp="1" noChangeArrowheads="1"/>
          </p:cNvSpPr>
          <p:nvPr>
            <p:ph type="ftr" sz="quarter" idx="2"/>
          </p:nvPr>
        </p:nvSpPr>
        <p:spPr bwMode="auto">
          <a:xfrm>
            <a:off x="0" y="8865733"/>
            <a:ext cx="3043343" cy="475495"/>
          </a:xfrm>
          <a:prstGeom prst="rect">
            <a:avLst/>
          </a:prstGeom>
          <a:noFill/>
          <a:ln w="9525">
            <a:noFill/>
            <a:miter lim="800000"/>
            <a:headEnd/>
            <a:tailEnd/>
          </a:ln>
          <a:effectLst/>
        </p:spPr>
        <p:txBody>
          <a:bodyPr vert="horz" wrap="square" lIns="92986" tIns="46494" rIns="92986" bIns="46494" numCol="1" anchor="b" anchorCtr="0" compatLnSpc="1">
            <a:prstTxWarp prst="textNoShape">
              <a:avLst/>
            </a:prstTxWarp>
          </a:bodyPr>
          <a:lstStyle>
            <a:lvl1pPr>
              <a:defRPr sz="1200">
                <a:latin typeface="Times New Roman" pitchFamily="18" charset="0"/>
              </a:defRPr>
            </a:lvl1pPr>
          </a:lstStyle>
          <a:p>
            <a:endParaRPr lang="en-US"/>
          </a:p>
        </p:txBody>
      </p:sp>
      <p:sp>
        <p:nvSpPr>
          <p:cNvPr id="51205" name="Rectangle 5"/>
          <p:cNvSpPr>
            <a:spLocks noGrp="1" noChangeArrowheads="1"/>
          </p:cNvSpPr>
          <p:nvPr>
            <p:ph type="sldNum" sz="quarter" idx="3"/>
          </p:nvPr>
        </p:nvSpPr>
        <p:spPr bwMode="auto">
          <a:xfrm>
            <a:off x="3979757" y="8865733"/>
            <a:ext cx="3043343" cy="475495"/>
          </a:xfrm>
          <a:prstGeom prst="rect">
            <a:avLst/>
          </a:prstGeom>
          <a:noFill/>
          <a:ln w="9525">
            <a:noFill/>
            <a:miter lim="800000"/>
            <a:headEnd/>
            <a:tailEnd/>
          </a:ln>
          <a:effectLst/>
        </p:spPr>
        <p:txBody>
          <a:bodyPr vert="horz" wrap="square" lIns="92986" tIns="46494" rIns="92986" bIns="46494" numCol="1" anchor="b" anchorCtr="0" compatLnSpc="1">
            <a:prstTxWarp prst="textNoShape">
              <a:avLst/>
            </a:prstTxWarp>
          </a:bodyPr>
          <a:lstStyle>
            <a:lvl1pPr algn="r">
              <a:defRPr sz="1200">
                <a:latin typeface="Times New Roman" pitchFamily="18" charset="0"/>
              </a:defRPr>
            </a:lvl1pPr>
          </a:lstStyle>
          <a:p>
            <a:fld id="{B4DBFBB1-5079-4026-A59A-03C7444A059F}" type="slidenum">
              <a:rPr lang="en-US"/>
              <a:pPr/>
              <a:t>‹#›</a:t>
            </a:fld>
            <a:endParaRPr lang="en-US"/>
          </a:p>
        </p:txBody>
      </p:sp>
    </p:spTree>
    <p:extLst>
      <p:ext uri="{BB962C8B-B14F-4D97-AF65-F5344CB8AC3E}">
        <p14:creationId xmlns:p14="http://schemas.microsoft.com/office/powerpoint/2010/main" val="2043334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5857"/>
          </a:xfrm>
          <a:prstGeom prst="rect">
            <a:avLst/>
          </a:prstGeom>
        </p:spPr>
        <p:txBody>
          <a:bodyPr vert="horz" lIns="92996" tIns="46499" rIns="92996" bIns="46499" rtlCol="0"/>
          <a:lstStyle>
            <a:lvl1pPr algn="l">
              <a:defRPr sz="1200"/>
            </a:lvl1pPr>
          </a:lstStyle>
          <a:p>
            <a:endParaRPr lang="en-US"/>
          </a:p>
        </p:txBody>
      </p:sp>
      <p:sp>
        <p:nvSpPr>
          <p:cNvPr id="3" name="Date Placeholder 2"/>
          <p:cNvSpPr>
            <a:spLocks noGrp="1"/>
          </p:cNvSpPr>
          <p:nvPr>
            <p:ph type="dt" idx="1"/>
          </p:nvPr>
        </p:nvSpPr>
        <p:spPr>
          <a:xfrm>
            <a:off x="3978132" y="1"/>
            <a:ext cx="3043343" cy="465857"/>
          </a:xfrm>
          <a:prstGeom prst="rect">
            <a:avLst/>
          </a:prstGeom>
        </p:spPr>
        <p:txBody>
          <a:bodyPr vert="horz" lIns="92996" tIns="46499" rIns="92996" bIns="46499" rtlCol="0"/>
          <a:lstStyle>
            <a:lvl1pPr algn="r">
              <a:defRPr sz="1200"/>
            </a:lvl1pPr>
          </a:lstStyle>
          <a:p>
            <a:fld id="{7358BBE1-B450-4D95-81AD-0E9FF44F1DDF}" type="datetimeFigureOut">
              <a:rPr lang="en-US" smtClean="0"/>
              <a:pPr/>
              <a:t>4/21/2022</a:t>
            </a:fld>
            <a:endParaRPr lang="en-US"/>
          </a:p>
        </p:txBody>
      </p:sp>
      <p:sp>
        <p:nvSpPr>
          <p:cNvPr id="4" name="Slide Image Placeholder 3"/>
          <p:cNvSpPr>
            <a:spLocks noGrp="1" noRot="1" noChangeAspect="1"/>
          </p:cNvSpPr>
          <p:nvPr>
            <p:ph type="sldImg" idx="2"/>
          </p:nvPr>
        </p:nvSpPr>
        <p:spPr>
          <a:xfrm>
            <a:off x="1185863" y="700088"/>
            <a:ext cx="4651375" cy="3489325"/>
          </a:xfrm>
          <a:prstGeom prst="rect">
            <a:avLst/>
          </a:prstGeom>
          <a:noFill/>
          <a:ln w="12700">
            <a:solidFill>
              <a:prstClr val="black"/>
            </a:solidFill>
          </a:ln>
        </p:spPr>
        <p:txBody>
          <a:bodyPr vert="horz" lIns="92996" tIns="46499" rIns="92996" bIns="46499" rtlCol="0" anchor="ctr"/>
          <a:lstStyle/>
          <a:p>
            <a:endParaRPr lang="en-US"/>
          </a:p>
        </p:txBody>
      </p:sp>
      <p:sp>
        <p:nvSpPr>
          <p:cNvPr id="5" name="Notes Placeholder 4"/>
          <p:cNvSpPr>
            <a:spLocks noGrp="1"/>
          </p:cNvSpPr>
          <p:nvPr>
            <p:ph type="body" sz="quarter" idx="3"/>
          </p:nvPr>
        </p:nvSpPr>
        <p:spPr>
          <a:xfrm>
            <a:off x="702310" y="4422426"/>
            <a:ext cx="5618480" cy="4187889"/>
          </a:xfrm>
          <a:prstGeom prst="rect">
            <a:avLst/>
          </a:prstGeom>
        </p:spPr>
        <p:txBody>
          <a:bodyPr vert="horz" lIns="92996" tIns="46499" rIns="92996" bIns="4649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1638"/>
            <a:ext cx="3043343" cy="465857"/>
          </a:xfrm>
          <a:prstGeom prst="rect">
            <a:avLst/>
          </a:prstGeom>
        </p:spPr>
        <p:txBody>
          <a:bodyPr vert="horz" lIns="92996" tIns="46499" rIns="92996" bIns="4649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1638"/>
            <a:ext cx="3043343" cy="465857"/>
          </a:xfrm>
          <a:prstGeom prst="rect">
            <a:avLst/>
          </a:prstGeom>
        </p:spPr>
        <p:txBody>
          <a:bodyPr vert="horz" lIns="92996" tIns="46499" rIns="92996" bIns="46499" rtlCol="0" anchor="b"/>
          <a:lstStyle>
            <a:lvl1pPr algn="r">
              <a:defRPr sz="1200"/>
            </a:lvl1pPr>
          </a:lstStyle>
          <a:p>
            <a:fld id="{8CC6D27E-E342-4D72-82BD-502015AB2CFE}" type="slidenum">
              <a:rPr lang="en-US" smtClean="0"/>
              <a:pPr/>
              <a:t>‹#›</a:t>
            </a:fld>
            <a:endParaRPr lang="en-US"/>
          </a:p>
        </p:txBody>
      </p:sp>
    </p:spTree>
    <p:extLst>
      <p:ext uri="{BB962C8B-B14F-4D97-AF65-F5344CB8AC3E}">
        <p14:creationId xmlns:p14="http://schemas.microsoft.com/office/powerpoint/2010/main" val="1710406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9966">
              <a:defRPr/>
            </a:pPr>
            <a:r>
              <a:rPr lang="en-US" sz="1800" dirty="0"/>
              <a:t>BH</a:t>
            </a:r>
          </a:p>
          <a:p>
            <a:pPr defTabSz="929966">
              <a:defRPr/>
            </a:pPr>
            <a:r>
              <a:rPr lang="en-US" sz="1800" dirty="0"/>
              <a:t>Congratulations!</a:t>
            </a:r>
          </a:p>
          <a:p>
            <a:pPr defTabSz="929966">
              <a:defRPr/>
            </a:pPr>
            <a:endParaRPr lang="en-US" sz="1800" dirty="0"/>
          </a:p>
          <a:p>
            <a:pPr defTabSz="929966">
              <a:defRPr/>
            </a:pPr>
            <a:r>
              <a:rPr lang="en-US" sz="1800" dirty="0"/>
              <a:t>Students - We are excited to welcome you to SVGS for 2022-23 school year.</a:t>
            </a:r>
          </a:p>
          <a:p>
            <a:pPr defTabSz="929966">
              <a:defRPr/>
            </a:pPr>
            <a:endParaRPr lang="en-US" sz="1800" dirty="0"/>
          </a:p>
          <a:p>
            <a:pPr defTabSz="929966">
              <a:defRPr/>
            </a:pPr>
            <a:r>
              <a:rPr lang="en-US" sz="1800" dirty="0"/>
              <a:t>Parents -  Your student has worked hard for this opportunity and has been selected to become a valued part of a unique educational environment.  This was an extremely competitive applicant pool with an acceptance rate of about 65%.  Congratulations to you also!  We recognize your impact and value your support.</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a:t>
            </a:fld>
            <a:endParaRPr lang="en-US"/>
          </a:p>
        </p:txBody>
      </p:sp>
    </p:spTree>
    <p:extLst>
      <p:ext uri="{BB962C8B-B14F-4D97-AF65-F5344CB8AC3E}">
        <p14:creationId xmlns:p14="http://schemas.microsoft.com/office/powerpoint/2010/main" val="681156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800" dirty="0"/>
              <a:t>BH</a:t>
            </a:r>
          </a:p>
          <a:p>
            <a:r>
              <a:rPr lang="en-US" sz="1800" dirty="0"/>
              <a:t>The Mission of SVGS:</a:t>
            </a:r>
          </a:p>
          <a:p>
            <a:pPr marL="171707" indent="-171707">
              <a:buFont typeface="Arial" panose="020B0604020202020204" pitchFamily="34" charset="0"/>
              <a:buChar char="•"/>
            </a:pPr>
            <a:r>
              <a:rPr lang="en-US" sz="1800" dirty="0"/>
              <a:t>To provide a challenging environment for learning in the arts and sciences,  </a:t>
            </a:r>
          </a:p>
          <a:p>
            <a:pPr marL="171707" indent="-171707">
              <a:buFont typeface="Arial" panose="020B0604020202020204" pitchFamily="34" charset="0"/>
              <a:buChar char="•"/>
            </a:pPr>
            <a:r>
              <a:rPr lang="en-US" sz="1800" dirty="0"/>
              <a:t>To provide practical and professional opportunities for building skills and knowledge necessary for success here, in college, and through life.</a:t>
            </a:r>
          </a:p>
          <a:p>
            <a:pPr marL="171707" indent="-171707" defTabSz="915772">
              <a:buFont typeface="Arial" panose="020B0604020202020204" pitchFamily="34" charset="0"/>
              <a:buChar char="•"/>
              <a:defRPr/>
            </a:pPr>
            <a:r>
              <a:rPr lang="en-US" sz="1800" dirty="0">
                <a:latin typeface="Calibri" panose="020F0502020204030204" pitchFamily="34" charset="0"/>
                <a:cs typeface="Calibri" panose="020F0502020204030204" pitchFamily="34" charset="0"/>
              </a:rPr>
              <a:t>To provide support for students as they grow and adjust to new intellectual and personal challenges </a:t>
            </a:r>
          </a:p>
          <a:p>
            <a:pPr marL="171707" indent="-171707">
              <a:buFont typeface="Arial" panose="020B0604020202020204" pitchFamily="34" charset="0"/>
              <a:buChar char="•"/>
            </a:pPr>
            <a:endParaRPr lang="en-US" sz="1800" dirty="0"/>
          </a:p>
          <a:p>
            <a:endParaRPr lang="en-US" sz="1800" dirty="0"/>
          </a:p>
          <a:p>
            <a:r>
              <a:rPr lang="en-US" sz="1800" dirty="0"/>
              <a:t>At SVGS, students are asked to demonstrate their abilities and talents in different ways and to become effective independent learners and thinkers.  </a:t>
            </a:r>
          </a:p>
          <a:p>
            <a:r>
              <a:rPr lang="en-US" sz="1800" dirty="0"/>
              <a:t> </a:t>
            </a:r>
          </a:p>
          <a:p>
            <a:pPr marL="343414" indent="-343414">
              <a:buFont typeface="Arial" panose="020B0604020202020204" pitchFamily="34" charset="0"/>
              <a:buChar char="•"/>
            </a:pPr>
            <a:r>
              <a:rPr lang="en-US" altLang="en-US" sz="1800" dirty="0">
                <a:latin typeface="Calisto MT" panose="02040603050505030304" pitchFamily="18" charset="0"/>
              </a:rPr>
              <a:t>Ignite interests and develop talents in specific areas</a:t>
            </a:r>
          </a:p>
          <a:p>
            <a:pPr marL="343414" indent="-343414">
              <a:buFont typeface="Arial" panose="020B0604020202020204" pitchFamily="34" charset="0"/>
              <a:buChar char="•"/>
            </a:pPr>
            <a:r>
              <a:rPr lang="en-US" altLang="en-US" sz="1800" dirty="0">
                <a:latin typeface="Calisto MT" panose="02040603050505030304" pitchFamily="18" charset="0"/>
              </a:rPr>
              <a:t>Expand knowledge </a:t>
            </a:r>
          </a:p>
          <a:p>
            <a:pPr marL="343414" indent="-343414">
              <a:buFont typeface="Arial" panose="020B0604020202020204" pitchFamily="34" charset="0"/>
              <a:buChar char="•"/>
            </a:pPr>
            <a:r>
              <a:rPr lang="en-US" altLang="en-US" sz="1800" dirty="0">
                <a:latin typeface="Calisto MT" panose="02040603050505030304" pitchFamily="18" charset="0"/>
              </a:rPr>
              <a:t>Improve skills thinking, analysis, creativity and problem solving</a:t>
            </a:r>
          </a:p>
          <a:p>
            <a:pPr marL="343414" indent="-343414">
              <a:buFont typeface="Arial" panose="020B0604020202020204" pitchFamily="34" charset="0"/>
              <a:buChar char="•"/>
            </a:pPr>
            <a:r>
              <a:rPr lang="en-US" altLang="en-US" sz="1800" dirty="0">
                <a:latin typeface="Calisto MT" panose="02040603050505030304" pitchFamily="18" charset="0"/>
              </a:rPr>
              <a:t>Foster sense of personal and social responsibility</a:t>
            </a:r>
          </a:p>
          <a:p>
            <a:endParaRPr lang="en-US" sz="1800" dirty="0"/>
          </a:p>
          <a:p>
            <a:r>
              <a:rPr lang="en-US" sz="1800" dirty="0"/>
              <a:t>We help students understand and appreciate their ability to positively affect the world as the leaders, thinkers and creators of the next generation. This is our responsibility to you.</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a:t>
            </a:fld>
            <a:endParaRPr lang="en-US"/>
          </a:p>
        </p:txBody>
      </p:sp>
    </p:spTree>
    <p:extLst>
      <p:ext uri="{BB962C8B-B14F-4D97-AF65-F5344CB8AC3E}">
        <p14:creationId xmlns:p14="http://schemas.microsoft.com/office/powerpoint/2010/main" val="333252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15772">
              <a:defRPr/>
            </a:pPr>
            <a:r>
              <a:rPr lang="en-US" sz="1800" dirty="0"/>
              <a:t>BH</a:t>
            </a:r>
          </a:p>
          <a:p>
            <a:pPr defTabSz="915772">
              <a:defRPr/>
            </a:pPr>
            <a:r>
              <a:rPr lang="en-US" sz="1800" dirty="0"/>
              <a:t>SVGS is not a typical high school. </a:t>
            </a:r>
          </a:p>
          <a:p>
            <a:endParaRPr lang="en-US" sz="1800" dirty="0"/>
          </a:p>
          <a:p>
            <a:r>
              <a:rPr lang="en-US" sz="1800" dirty="0"/>
              <a:t>SVGS will provide a comprehensive, intellectually challenging program for gifted learners, high achievers and creative thinkers in a </a:t>
            </a:r>
            <a:r>
              <a:rPr lang="en-US" sz="1800" i="1" dirty="0"/>
              <a:t>community of learners </a:t>
            </a:r>
            <a:r>
              <a:rPr lang="en-US" sz="1800" dirty="0"/>
              <a:t>setting that extends and enriches their education</a:t>
            </a:r>
            <a:r>
              <a:rPr lang="en-US" sz="1800" i="1" dirty="0"/>
              <a:t> by providing rich, deep, learning experiences to foster skills and habits of mind necessary to living successful lives.</a:t>
            </a:r>
            <a:r>
              <a:rPr lang="en-US" sz="1800" dirty="0"/>
              <a:t>  </a:t>
            </a:r>
          </a:p>
          <a:p>
            <a:r>
              <a:rPr lang="en-US" sz="1800" dirty="0"/>
              <a:t> </a:t>
            </a:r>
          </a:p>
          <a:p>
            <a:r>
              <a:rPr lang="en-US" sz="1800" dirty="0"/>
              <a:t>SVGS has identified nine skills as critical to life-long learning and performance in any academic discipline and profession. </a:t>
            </a:r>
          </a:p>
          <a:p>
            <a:endParaRPr lang="en-US" sz="1800" dirty="0"/>
          </a:p>
          <a:p>
            <a:r>
              <a:rPr lang="en-US" sz="1800" dirty="0"/>
              <a:t>Transition to SB</a:t>
            </a:r>
          </a:p>
        </p:txBody>
      </p:sp>
      <p:sp>
        <p:nvSpPr>
          <p:cNvPr id="4" name="Slide Number Placeholder 3"/>
          <p:cNvSpPr>
            <a:spLocks noGrp="1"/>
          </p:cNvSpPr>
          <p:nvPr>
            <p:ph type="sldNum" sz="quarter" idx="10"/>
          </p:nvPr>
        </p:nvSpPr>
        <p:spPr/>
        <p:txBody>
          <a:bodyPr/>
          <a:lstStyle/>
          <a:p>
            <a:fld id="{8CC6D27E-E342-4D72-82BD-502015AB2CFE}" type="slidenum">
              <a:rPr lang="en-US" smtClean="0"/>
              <a:pPr/>
              <a:t>3</a:t>
            </a:fld>
            <a:endParaRPr lang="en-US"/>
          </a:p>
        </p:txBody>
      </p:sp>
    </p:spTree>
    <p:extLst>
      <p:ext uri="{BB962C8B-B14F-4D97-AF65-F5344CB8AC3E}">
        <p14:creationId xmlns:p14="http://schemas.microsoft.com/office/powerpoint/2010/main" val="422214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800" dirty="0"/>
              <a:t>SB </a:t>
            </a:r>
          </a:p>
          <a:p>
            <a:r>
              <a:rPr lang="en-US" sz="1800" dirty="0"/>
              <a:t>As students, you have expectations as valued members of this school.  This includes your responsibilities to Governors School, to your fellow students and most importantly yourself.  </a:t>
            </a:r>
          </a:p>
          <a:p>
            <a:endParaRPr lang="en-US" sz="1800" dirty="0"/>
          </a:p>
          <a:p>
            <a:r>
              <a:rPr lang="en-US" sz="1800" dirty="0"/>
              <a:t>Value</a:t>
            </a:r>
          </a:p>
          <a:p>
            <a:pPr marL="171707" indent="-171707">
              <a:buFont typeface="Arial" panose="020B0604020202020204" pitchFamily="34" charset="0"/>
              <a:buChar char="•"/>
            </a:pPr>
            <a:r>
              <a:rPr lang="en-US" sz="1800" dirty="0"/>
              <a:t>the opportunities and resources you have here to learn and grow</a:t>
            </a:r>
          </a:p>
          <a:p>
            <a:endParaRPr lang="en-US" sz="1800" dirty="0"/>
          </a:p>
          <a:p>
            <a:r>
              <a:rPr lang="en-US" sz="1800" dirty="0"/>
              <a:t>Respect</a:t>
            </a:r>
          </a:p>
          <a:p>
            <a:pPr marL="171707" indent="-171707">
              <a:buFont typeface="Arial" panose="020B0604020202020204" pitchFamily="34" charset="0"/>
              <a:buChar char="•"/>
            </a:pPr>
            <a:r>
              <a:rPr lang="en-US" sz="1800" dirty="0"/>
              <a:t>The accomplishments, talents, and differences of those around you – both students and staff</a:t>
            </a:r>
          </a:p>
          <a:p>
            <a:pPr marL="629593" lvl="1" indent="-171707">
              <a:buFont typeface="Arial" panose="020B0604020202020204" pitchFamily="34" charset="0"/>
              <a:buChar char="•"/>
            </a:pPr>
            <a:r>
              <a:rPr lang="en-US" sz="1800" dirty="0"/>
              <a:t>Being different is interesting – there is nothing inferior or superior about it. </a:t>
            </a:r>
          </a:p>
          <a:p>
            <a:pPr marL="629593" lvl="1" indent="-171707">
              <a:buFont typeface="Arial" panose="020B0604020202020204" pitchFamily="34" charset="0"/>
              <a:buChar char="•"/>
            </a:pPr>
            <a:r>
              <a:rPr lang="en-US" sz="1800" dirty="0"/>
              <a:t>None of you are normal –Everyone has his or her quirks , you will get on each others nerves at times. </a:t>
            </a:r>
          </a:p>
          <a:p>
            <a:endParaRPr lang="en-US" sz="1800" dirty="0"/>
          </a:p>
          <a:p>
            <a:r>
              <a:rPr lang="en-US" sz="1800" dirty="0"/>
              <a:t>Contribute</a:t>
            </a:r>
          </a:p>
          <a:p>
            <a:pPr marL="171707" indent="-171707">
              <a:buFont typeface="Arial" panose="020B0604020202020204" pitchFamily="34" charset="0"/>
              <a:buChar char="•"/>
            </a:pPr>
            <a:r>
              <a:rPr lang="en-US" sz="1800" dirty="0"/>
              <a:t>The learning environment</a:t>
            </a:r>
          </a:p>
          <a:p>
            <a:pPr marL="171707" indent="-171707">
              <a:buFont typeface="Arial" panose="020B0604020202020204" pitchFamily="34" charset="0"/>
              <a:buChar char="•"/>
            </a:pPr>
            <a:r>
              <a:rPr lang="en-US" sz="1800" dirty="0"/>
              <a:t>The classroom experience</a:t>
            </a:r>
          </a:p>
          <a:p>
            <a:pPr marL="171707" indent="-171707" defTabSz="915772">
              <a:buFont typeface="Arial" panose="020B0604020202020204" pitchFamily="34" charset="0"/>
              <a:buChar char="•"/>
              <a:defRPr/>
            </a:pPr>
            <a:r>
              <a:rPr lang="en-US" sz="1800" dirty="0"/>
              <a:t>Group and individual work – </a:t>
            </a:r>
          </a:p>
          <a:p>
            <a:pPr marL="629593" lvl="1" indent="-171707" defTabSz="915772">
              <a:buFont typeface="Arial" panose="020B0604020202020204" pitchFamily="34" charset="0"/>
              <a:buChar char="•"/>
              <a:defRPr/>
            </a:pPr>
            <a:r>
              <a:rPr lang="en-US" sz="1800" dirty="0"/>
              <a:t>Some of you like to work by yourself, some like to work together.  You will do both.  </a:t>
            </a:r>
          </a:p>
          <a:p>
            <a:pPr marL="629593" lvl="1" indent="-171707" defTabSz="915772">
              <a:buFont typeface="Arial" panose="020B0604020202020204" pitchFamily="34" charset="0"/>
              <a:buChar char="•"/>
              <a:defRPr/>
            </a:pPr>
            <a:r>
              <a:rPr lang="en-US" sz="1800" dirty="0"/>
              <a:t>When you work as a group, expect to pull your weight. </a:t>
            </a:r>
          </a:p>
          <a:p>
            <a:endParaRPr lang="en-US" sz="1800" dirty="0"/>
          </a:p>
          <a:p>
            <a:r>
              <a:rPr lang="en-US" sz="1800" dirty="0"/>
              <a:t>Show Responsibility</a:t>
            </a:r>
          </a:p>
          <a:p>
            <a:pPr marL="171707" indent="-171707">
              <a:buFont typeface="Arial" panose="020B0604020202020204" pitchFamily="34" charset="0"/>
              <a:buChar char="•"/>
            </a:pPr>
            <a:r>
              <a:rPr lang="en-US" sz="1800" dirty="0"/>
              <a:t>Attend</a:t>
            </a:r>
          </a:p>
          <a:p>
            <a:pPr marL="171707" indent="-171707">
              <a:buFont typeface="Arial" panose="020B0604020202020204" pitchFamily="34" charset="0"/>
              <a:buChar char="•"/>
            </a:pPr>
            <a:r>
              <a:rPr lang="en-US" sz="1800" dirty="0"/>
              <a:t>Be Prompt</a:t>
            </a:r>
          </a:p>
          <a:p>
            <a:pPr marL="171707" indent="-171707">
              <a:buFont typeface="Arial" panose="020B0604020202020204" pitchFamily="34" charset="0"/>
              <a:buChar char="•"/>
            </a:pPr>
            <a:r>
              <a:rPr lang="en-US" sz="1800" dirty="0"/>
              <a:t>Communicate</a:t>
            </a:r>
          </a:p>
          <a:p>
            <a:pPr marL="629593" lvl="1" indent="-171707">
              <a:buFont typeface="Arial" panose="020B0604020202020204" pitchFamily="34" charset="0"/>
              <a:buChar char="•"/>
            </a:pPr>
            <a:r>
              <a:rPr lang="en-US" sz="1800" dirty="0"/>
              <a:t>Ask for help when needed</a:t>
            </a:r>
          </a:p>
          <a:p>
            <a:pPr marL="629593" lvl="1" indent="-171707">
              <a:buFont typeface="Arial" panose="020B0604020202020204" pitchFamily="34" charset="0"/>
              <a:buChar char="•"/>
            </a:pPr>
            <a:r>
              <a:rPr lang="en-US" sz="1800" dirty="0"/>
              <a:t>Talk with teachers about absences/conflicts</a:t>
            </a:r>
          </a:p>
          <a:p>
            <a:pPr marL="171707" indent="-171707">
              <a:buFont typeface="Arial" panose="020B0604020202020204" pitchFamily="34" charset="0"/>
              <a:buChar char="•"/>
            </a:pPr>
            <a:r>
              <a:rPr lang="en-US" sz="1800" dirty="0"/>
              <a:t>Participate</a:t>
            </a:r>
          </a:p>
          <a:p>
            <a:pPr marL="629593" lvl="1" indent="-171707" defTabSz="915772">
              <a:buFont typeface="Arial" panose="020B0604020202020204" pitchFamily="34" charset="0"/>
              <a:buChar char="•"/>
              <a:defRPr/>
            </a:pPr>
            <a:r>
              <a:rPr lang="en-US" sz="1800" dirty="0"/>
              <a:t>Take responsibility for your own learning.  </a:t>
            </a:r>
          </a:p>
          <a:p>
            <a:pPr marL="629593" lvl="1" indent="-171707">
              <a:buFont typeface="Arial" panose="020B0604020202020204" pitchFamily="34" charset="0"/>
              <a:buChar char="•"/>
            </a:pPr>
            <a:r>
              <a:rPr lang="en-US" sz="1800" dirty="0"/>
              <a:t>You have the power and talent to contribute to discussions and that is what we expect.  </a:t>
            </a:r>
          </a:p>
          <a:p>
            <a:pPr marL="629593" lvl="1" indent="-171707">
              <a:buFont typeface="Arial" panose="020B0604020202020204" pitchFamily="34" charset="0"/>
              <a:buChar char="•"/>
            </a:pPr>
            <a:r>
              <a:rPr lang="en-US" sz="1800" dirty="0"/>
              <a:t>Be responsible to yourself by respecting and trusting your abilities. You would not be here if we didn’t see that in you.</a:t>
            </a:r>
          </a:p>
          <a:p>
            <a:r>
              <a:rPr lang="en-US" sz="1800" dirty="0"/>
              <a:t> </a:t>
            </a:r>
          </a:p>
        </p:txBody>
      </p:sp>
      <p:sp>
        <p:nvSpPr>
          <p:cNvPr id="4" name="Slide Number Placeholder 3"/>
          <p:cNvSpPr>
            <a:spLocks noGrp="1"/>
          </p:cNvSpPr>
          <p:nvPr>
            <p:ph type="sldNum" sz="quarter" idx="10"/>
          </p:nvPr>
        </p:nvSpPr>
        <p:spPr/>
        <p:txBody>
          <a:bodyPr/>
          <a:lstStyle/>
          <a:p>
            <a:fld id="{8CC6D27E-E342-4D72-82BD-502015AB2CFE}" type="slidenum">
              <a:rPr lang="en-US" smtClean="0"/>
              <a:pPr/>
              <a:t>4</a:t>
            </a:fld>
            <a:endParaRPr lang="en-US"/>
          </a:p>
        </p:txBody>
      </p:sp>
    </p:spTree>
    <p:extLst>
      <p:ext uri="{BB962C8B-B14F-4D97-AF65-F5344CB8AC3E}">
        <p14:creationId xmlns:p14="http://schemas.microsoft.com/office/powerpoint/2010/main" val="1512440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t>SB</a:t>
            </a:r>
          </a:p>
          <a:p>
            <a:r>
              <a:rPr lang="en-US" sz="1800" dirty="0"/>
              <a:t>You benefit from being recognized in the community and with colleges as being a governors school student only because of the dedication, commitment, and service of those students before you. </a:t>
            </a:r>
          </a:p>
          <a:p>
            <a:endParaRPr lang="en-US" sz="1800" dirty="0"/>
          </a:p>
          <a:p>
            <a:r>
              <a:rPr lang="en-US" sz="1800" dirty="0"/>
              <a:t>It is your responsibility to continue that legacy!</a:t>
            </a:r>
          </a:p>
        </p:txBody>
      </p:sp>
      <p:sp>
        <p:nvSpPr>
          <p:cNvPr id="4" name="Slide Number Placeholder 3"/>
          <p:cNvSpPr>
            <a:spLocks noGrp="1"/>
          </p:cNvSpPr>
          <p:nvPr>
            <p:ph type="sldNum" sz="quarter" idx="10"/>
          </p:nvPr>
        </p:nvSpPr>
        <p:spPr/>
        <p:txBody>
          <a:bodyPr/>
          <a:lstStyle/>
          <a:p>
            <a:fld id="{8CC6D27E-E342-4D72-82BD-502015AB2CFE}" type="slidenum">
              <a:rPr lang="en-US" smtClean="0"/>
              <a:pPr/>
              <a:t>5</a:t>
            </a:fld>
            <a:endParaRPr lang="en-US"/>
          </a:p>
        </p:txBody>
      </p:sp>
    </p:spTree>
    <p:extLst>
      <p:ext uri="{BB962C8B-B14F-4D97-AF65-F5344CB8AC3E}">
        <p14:creationId xmlns:p14="http://schemas.microsoft.com/office/powerpoint/2010/main" val="237972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nSpc>
                <a:spcPct val="90000"/>
              </a:lnSpc>
              <a:buFont typeface="Arial" panose="020B0604020202020204" pitchFamily="34" charset="0"/>
              <a:buNone/>
            </a:pPr>
            <a:r>
              <a:rPr lang="en-US" sz="1800" dirty="0"/>
              <a:t>SB</a:t>
            </a:r>
          </a:p>
          <a:p>
            <a:pPr>
              <a:lnSpc>
                <a:spcPct val="90000"/>
              </a:lnSpc>
              <a:buFont typeface="Arial" panose="020B0604020202020204" pitchFamily="34" charset="0"/>
              <a:buNone/>
            </a:pPr>
            <a:r>
              <a:rPr lang="en-US" sz="1800" dirty="0"/>
              <a:t>From Day 1 – we may have wished to have an instruction manual that will guide us in raising our children</a:t>
            </a:r>
          </a:p>
          <a:p>
            <a:pPr>
              <a:lnSpc>
                <a:spcPct val="90000"/>
              </a:lnSpc>
              <a:buFont typeface="Arial" panose="020B0604020202020204" pitchFamily="34" charset="0"/>
              <a:buNone/>
            </a:pPr>
            <a:endParaRPr lang="en-US" sz="1800" dirty="0"/>
          </a:p>
          <a:p>
            <a:pPr>
              <a:lnSpc>
                <a:spcPct val="90000"/>
              </a:lnSpc>
              <a:buFont typeface="Arial" panose="020B0604020202020204" pitchFamily="34" charset="0"/>
              <a:buNone/>
            </a:pPr>
            <a:r>
              <a:rPr lang="en-US" sz="1800" dirty="0"/>
              <a:t>Although we don’t offer an instruction manual – we do offer some guidance for parents.</a:t>
            </a:r>
          </a:p>
          <a:p>
            <a:pPr>
              <a:lnSpc>
                <a:spcPct val="90000"/>
              </a:lnSpc>
              <a:buFont typeface="Arial" panose="020B0604020202020204" pitchFamily="34" charset="0"/>
              <a:buChar char="•"/>
            </a:pPr>
            <a:r>
              <a:rPr lang="en-US" sz="1800" dirty="0"/>
              <a:t> Support your child’s development</a:t>
            </a:r>
          </a:p>
          <a:p>
            <a:pPr lvl="1">
              <a:buFont typeface="Wingdings" panose="05000000000000000000" pitchFamily="2" charset="2"/>
              <a:buChar char="ü"/>
            </a:pPr>
            <a:r>
              <a:rPr lang="en-US" sz="1800" dirty="0"/>
              <a:t> intellectual</a:t>
            </a:r>
          </a:p>
          <a:p>
            <a:pPr lvl="1">
              <a:buFont typeface="Wingdings" panose="05000000000000000000" pitchFamily="2" charset="2"/>
              <a:buChar char="ü"/>
            </a:pPr>
            <a:r>
              <a:rPr lang="en-US" sz="1800" dirty="0"/>
              <a:t> emotional</a:t>
            </a:r>
          </a:p>
          <a:p>
            <a:pPr marL="0" marR="0" lvl="0" indent="0" algn="l" defTabSz="915772"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800" dirty="0"/>
              <a:t> Guide/Support time management</a:t>
            </a:r>
          </a:p>
          <a:p>
            <a:pPr defTabSz="915772">
              <a:lnSpc>
                <a:spcPct val="90000"/>
              </a:lnSpc>
              <a:buFont typeface="Arial" panose="020B0604020202020204" pitchFamily="34" charset="0"/>
              <a:buChar char="•"/>
              <a:defRPr/>
            </a:pPr>
            <a:r>
              <a:rPr lang="en-US" sz="1800" dirty="0"/>
              <a:t> Ask your child questions</a:t>
            </a:r>
          </a:p>
          <a:p>
            <a:pPr>
              <a:lnSpc>
                <a:spcPct val="90000"/>
              </a:lnSpc>
              <a:buFont typeface="Arial" panose="020B0604020202020204" pitchFamily="34" charset="0"/>
              <a:buChar char="•"/>
            </a:pPr>
            <a:r>
              <a:rPr lang="en-US" sz="1800" dirty="0"/>
              <a:t> Get involved in their learning and in our programs (PSAC)</a:t>
            </a:r>
          </a:p>
          <a:p>
            <a:r>
              <a:rPr lang="en-US" sz="1800" dirty="0"/>
              <a:t> - as you have throughout their education</a:t>
            </a:r>
          </a:p>
          <a:p>
            <a:r>
              <a:rPr lang="en-US" sz="1800" dirty="0"/>
              <a:t> - may/will take more</a:t>
            </a:r>
          </a:p>
          <a:p>
            <a:r>
              <a:rPr lang="en-US" sz="1800" dirty="0"/>
              <a:t> - we recognize their positive efforts that have gotten students to this place - continue!</a:t>
            </a:r>
          </a:p>
          <a:p>
            <a:endParaRPr lang="en-US" sz="1800" dirty="0"/>
          </a:p>
          <a:p>
            <a:r>
              <a:rPr lang="en-US" sz="1800" dirty="0"/>
              <a:t>Cartoon – laughter for transition to BH</a:t>
            </a:r>
          </a:p>
        </p:txBody>
      </p:sp>
      <p:sp>
        <p:nvSpPr>
          <p:cNvPr id="4" name="Slide Number Placeholder 3"/>
          <p:cNvSpPr>
            <a:spLocks noGrp="1"/>
          </p:cNvSpPr>
          <p:nvPr>
            <p:ph type="sldNum" sz="quarter" idx="10"/>
          </p:nvPr>
        </p:nvSpPr>
        <p:spPr/>
        <p:txBody>
          <a:bodyPr/>
          <a:lstStyle/>
          <a:p>
            <a:fld id="{8CC6D27E-E342-4D72-82BD-502015AB2CFE}" type="slidenum">
              <a:rPr lang="en-US" smtClean="0"/>
              <a:pPr/>
              <a:t>6</a:t>
            </a:fld>
            <a:endParaRPr lang="en-US"/>
          </a:p>
        </p:txBody>
      </p:sp>
    </p:spTree>
    <p:extLst>
      <p:ext uri="{BB962C8B-B14F-4D97-AF65-F5344CB8AC3E}">
        <p14:creationId xmlns:p14="http://schemas.microsoft.com/office/powerpoint/2010/main" val="1171372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BH</a:t>
            </a:r>
          </a:p>
        </p:txBody>
      </p:sp>
      <p:sp>
        <p:nvSpPr>
          <p:cNvPr id="4" name="Slide Number Placeholder 3"/>
          <p:cNvSpPr>
            <a:spLocks noGrp="1"/>
          </p:cNvSpPr>
          <p:nvPr>
            <p:ph type="sldNum" sz="quarter" idx="10"/>
          </p:nvPr>
        </p:nvSpPr>
        <p:spPr/>
        <p:txBody>
          <a:bodyPr/>
          <a:lstStyle/>
          <a:p>
            <a:fld id="{8CC6D27E-E342-4D72-82BD-502015AB2CFE}" type="slidenum">
              <a:rPr lang="en-US" smtClean="0"/>
              <a:pPr/>
              <a:t>7</a:t>
            </a:fld>
            <a:endParaRPr lang="en-US"/>
          </a:p>
        </p:txBody>
      </p:sp>
    </p:spTree>
    <p:extLst>
      <p:ext uri="{BB962C8B-B14F-4D97-AF65-F5344CB8AC3E}">
        <p14:creationId xmlns:p14="http://schemas.microsoft.com/office/powerpoint/2010/main" val="3635303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defTabSz="929966">
              <a:defRPr/>
            </a:pPr>
            <a:r>
              <a:rPr lang="en-US" sz="1800" dirty="0"/>
              <a:t>BH</a:t>
            </a:r>
          </a:p>
          <a:p>
            <a:pPr defTabSz="929966">
              <a:defRPr/>
            </a:pPr>
            <a:r>
              <a:rPr lang="en-US" sz="1800" dirty="0"/>
              <a:t>Many students have a misconception that intelligence is fixed and think that needing to expend effort to learn indicates low intelligence. </a:t>
            </a:r>
          </a:p>
          <a:p>
            <a:pPr defTabSz="929966">
              <a:defRPr/>
            </a:pPr>
            <a:endParaRPr lang="en-US" sz="1800" dirty="0"/>
          </a:p>
          <a:p>
            <a:pPr defTabSz="929966">
              <a:defRPr/>
            </a:pPr>
            <a:r>
              <a:rPr lang="en-US" sz="1800" dirty="0"/>
              <a:t>When students with a fixed mindset encounter a concept that they do not immediately and effortlessly understand, they typically believe that they are incapable of mastering it and thus expend less effort to learn.  This also happens when students are used to spending minimal effort to achieve success. </a:t>
            </a:r>
          </a:p>
          <a:p>
            <a:pPr defTabSz="929966">
              <a:defRPr/>
            </a:pPr>
            <a:endParaRPr lang="en-US" sz="1800" b="1" dirty="0"/>
          </a:p>
          <a:p>
            <a:r>
              <a:rPr lang="en-US" sz="1800" dirty="0"/>
              <a:t>The most successful students have a growth mindset - they believe that their talents and abilities can be developed through passion, education, and persistence. </a:t>
            </a:r>
          </a:p>
          <a:p>
            <a:endParaRPr lang="en-US" sz="1800" dirty="0"/>
          </a:p>
          <a:p>
            <a:r>
              <a:rPr lang="en-US" sz="1800" dirty="0"/>
              <a:t>For them, it’s not about looking good for college or their transcript. </a:t>
            </a:r>
          </a:p>
          <a:p>
            <a:endParaRPr lang="en-US" sz="1800" dirty="0"/>
          </a:p>
          <a:p>
            <a:r>
              <a:rPr lang="en-US" sz="1800" dirty="0"/>
              <a:t>It’s about a commitment to learning</a:t>
            </a:r>
          </a:p>
          <a:p>
            <a:r>
              <a:rPr lang="en-US" sz="1800" dirty="0"/>
              <a:t>-taking informed risks and learning from the results,</a:t>
            </a:r>
          </a:p>
          <a:p>
            <a:r>
              <a:rPr lang="en-US" sz="1800" dirty="0"/>
              <a:t>-surrounding yourself with people who will challenge you to grow</a:t>
            </a:r>
          </a:p>
          <a:p>
            <a:r>
              <a:rPr lang="en-US" sz="1800" dirty="0"/>
              <a:t>-looking frankly at your deficiencies and seeking to remedy them. </a:t>
            </a:r>
          </a:p>
          <a:p>
            <a:endParaRPr lang="en-US" sz="1800" dirty="0"/>
          </a:p>
          <a:p>
            <a:r>
              <a:rPr lang="en-US" sz="1800" dirty="0"/>
              <a:t>If you do these things, your future will become your reality.  </a:t>
            </a:r>
          </a:p>
        </p:txBody>
      </p:sp>
      <p:sp>
        <p:nvSpPr>
          <p:cNvPr id="4" name="Slide Number Placeholder 3"/>
          <p:cNvSpPr>
            <a:spLocks noGrp="1"/>
          </p:cNvSpPr>
          <p:nvPr>
            <p:ph type="sldNum" sz="quarter" idx="10"/>
          </p:nvPr>
        </p:nvSpPr>
        <p:spPr/>
        <p:txBody>
          <a:bodyPr/>
          <a:lstStyle/>
          <a:p>
            <a:fld id="{8CC6D27E-E342-4D72-82BD-502015AB2CFE}" type="slidenum">
              <a:rPr lang="en-US" smtClean="0"/>
              <a:pPr/>
              <a:t>8</a:t>
            </a:fld>
            <a:endParaRPr lang="en-US"/>
          </a:p>
        </p:txBody>
      </p:sp>
    </p:spTree>
    <p:extLst>
      <p:ext uri="{BB962C8B-B14F-4D97-AF65-F5344CB8AC3E}">
        <p14:creationId xmlns:p14="http://schemas.microsoft.com/office/powerpoint/2010/main" val="949934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800" dirty="0"/>
              <a:t>BH </a:t>
            </a:r>
          </a:p>
          <a:p>
            <a:r>
              <a:rPr lang="en-US" sz="1800" dirty="0"/>
              <a:t>Simply completing an assignment doesn’t guarantee a good grade.   It is the depth and quality of work that counts.  </a:t>
            </a:r>
          </a:p>
          <a:p>
            <a:endParaRPr lang="en-US" sz="1800" dirty="0"/>
          </a:p>
          <a:p>
            <a:r>
              <a:rPr lang="en-US" sz="1800" dirty="0"/>
              <a:t>At SVGS, this requires more time and preparation.  Simply being talented in one area or medium isn’t enough because you will be expected to try new things.  </a:t>
            </a:r>
          </a:p>
          <a:p>
            <a:pPr marL="171707" indent="-171707">
              <a:buFont typeface="Arial" panose="020B0604020202020204" pitchFamily="34" charset="0"/>
              <a:buChar char="•"/>
            </a:pPr>
            <a:r>
              <a:rPr lang="en-US" sz="1800" dirty="0"/>
              <a:t>Students will be asked to learn complex material</a:t>
            </a:r>
          </a:p>
          <a:p>
            <a:pPr marL="171707" indent="-171707">
              <a:buFont typeface="Arial" panose="020B0604020202020204" pitchFamily="34" charset="0"/>
              <a:buChar char="•"/>
            </a:pPr>
            <a:r>
              <a:rPr lang="en-US" sz="1800" dirty="0"/>
              <a:t>Material is dense – compacted time frame for advanced learning</a:t>
            </a:r>
          </a:p>
          <a:p>
            <a:pPr marL="171707" indent="-171707">
              <a:buFont typeface="Arial" panose="020B0604020202020204" pitchFamily="34" charset="0"/>
              <a:buChar char="•"/>
            </a:pPr>
            <a:r>
              <a:rPr lang="en-US" sz="1800" dirty="0"/>
              <a:t>Work at a different pace, in different ways through different activities.  </a:t>
            </a:r>
          </a:p>
          <a:p>
            <a:endParaRPr lang="en-US" sz="1800" dirty="0"/>
          </a:p>
          <a:p>
            <a:r>
              <a:rPr lang="en-US" sz="1800" dirty="0"/>
              <a:t>Some student will be out of their previous comfort zone. </a:t>
            </a:r>
          </a:p>
          <a:p>
            <a:endParaRPr lang="en-US" sz="1800" dirty="0"/>
          </a:p>
          <a:p>
            <a:pPr marL="171707" indent="-171707">
              <a:buFont typeface="Arial" panose="020B0604020202020204" pitchFamily="34" charset="0"/>
              <a:buChar char="•"/>
            </a:pPr>
            <a:r>
              <a:rPr lang="en-US" sz="1800" dirty="0"/>
              <a:t>Some are used to coasting – listening quietly in class, competing what was asked, glancing at the textbook while texting with friends, completing HW during the 90 minute block or in the morning between the shower and the door. </a:t>
            </a:r>
          </a:p>
          <a:p>
            <a:pPr marL="171707" indent="-171707">
              <a:buFont typeface="Arial" panose="020B0604020202020204" pitchFamily="34" charset="0"/>
              <a:buChar char="•"/>
            </a:pPr>
            <a:r>
              <a:rPr lang="en-US" sz="1800" dirty="0"/>
              <a:t>In the past that might have been enough.  </a:t>
            </a:r>
          </a:p>
          <a:p>
            <a:pPr marL="171707" indent="-171707">
              <a:buFont typeface="Arial" panose="020B0604020202020204" pitchFamily="34" charset="0"/>
              <a:buChar char="•"/>
            </a:pPr>
            <a:r>
              <a:rPr lang="en-US" sz="1800" dirty="0"/>
              <a:t>That does not work at SVGS. </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9</a:t>
            </a:fld>
            <a:endParaRPr lang="en-US"/>
          </a:p>
        </p:txBody>
      </p:sp>
    </p:spTree>
    <p:extLst>
      <p:ext uri="{BB962C8B-B14F-4D97-AF65-F5344CB8AC3E}">
        <p14:creationId xmlns:p14="http://schemas.microsoft.com/office/powerpoint/2010/main" val="3512283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t>BH </a:t>
            </a:r>
          </a:p>
          <a:p>
            <a:pPr defTabSz="915772">
              <a:defRPr/>
            </a:pPr>
            <a:r>
              <a:rPr lang="en-US" sz="1800" dirty="0"/>
              <a:t>Equation for Success:  </a:t>
            </a:r>
          </a:p>
          <a:p>
            <a:pPr defTabSz="915772">
              <a:defRPr/>
            </a:pPr>
            <a:r>
              <a:rPr lang="en-US" sz="1800" dirty="0"/>
              <a:t>A Level of Challenge greater than a Student’s Current Skills equals LEARNING.  </a:t>
            </a:r>
          </a:p>
          <a:p>
            <a:pPr defTabSz="915772">
              <a:defRPr/>
            </a:pPr>
            <a:endParaRPr lang="en-US" sz="1800" dirty="0"/>
          </a:p>
          <a:p>
            <a:pPr defTabSz="915772">
              <a:defRPr/>
            </a:pPr>
            <a:r>
              <a:rPr lang="en-US" sz="1800" dirty="0"/>
              <a:t>You are not learning anything, if you can do it already.  </a:t>
            </a:r>
          </a:p>
          <a:p>
            <a:pPr defTabSz="915772">
              <a:defRPr/>
            </a:pPr>
            <a:endParaRPr lang="en-US" sz="1800" dirty="0"/>
          </a:p>
          <a:p>
            <a:pPr defTabSz="915772">
              <a:defRPr/>
            </a:pPr>
            <a:r>
              <a:rPr lang="en-US" sz="1800" dirty="0"/>
              <a:t>Struggle is a critical part of learning; it is not failure.</a:t>
            </a:r>
          </a:p>
          <a:p>
            <a:pPr defTabSz="915772">
              <a:defRPr/>
            </a:pPr>
            <a:endParaRPr lang="en-US" sz="1800" dirty="0"/>
          </a:p>
          <a:p>
            <a:pPr defTabSz="915772">
              <a:defRPr/>
            </a:pPr>
            <a:r>
              <a:rPr lang="en-US" sz="1800" dirty="0"/>
              <a:t>So – let’s talk more about that struggle…</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10</a:t>
            </a:fld>
            <a:endParaRPr lang="en-US"/>
          </a:p>
        </p:txBody>
      </p:sp>
    </p:spTree>
    <p:extLst>
      <p:ext uri="{BB962C8B-B14F-4D97-AF65-F5344CB8AC3E}">
        <p14:creationId xmlns:p14="http://schemas.microsoft.com/office/powerpoint/2010/main" val="4050970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t>BH – </a:t>
            </a:r>
          </a:p>
          <a:p>
            <a:pPr defTabSz="929966">
              <a:defRPr/>
            </a:pPr>
            <a:endParaRPr lang="en-US" sz="1800" dirty="0"/>
          </a:p>
          <a:p>
            <a:pPr defTabSz="929966">
              <a:defRPr/>
            </a:pPr>
            <a:r>
              <a:rPr lang="en-US" sz="1800" dirty="0"/>
              <a:t>Again - Here are some specific challenges:</a:t>
            </a:r>
          </a:p>
          <a:p>
            <a:pPr defTabSz="929966">
              <a:defRPr/>
            </a:pPr>
            <a:r>
              <a:rPr lang="en-US" sz="1800" dirty="0"/>
              <a:t>Higher Rigor</a:t>
            </a:r>
          </a:p>
          <a:p>
            <a:pPr defTabSz="929966">
              <a:defRPr/>
            </a:pPr>
            <a:r>
              <a:rPr lang="en-US" sz="1800" dirty="0"/>
              <a:t>Challenging material</a:t>
            </a:r>
          </a:p>
          <a:p>
            <a:pPr defTabSz="929966">
              <a:defRPr/>
            </a:pPr>
            <a:r>
              <a:rPr lang="en-US" sz="1800" dirty="0"/>
              <a:t>New approach to learning</a:t>
            </a:r>
          </a:p>
          <a:p>
            <a:endParaRPr lang="en-US" sz="1800" dirty="0"/>
          </a:p>
          <a:p>
            <a:pPr defTabSz="915772">
              <a:defRPr/>
            </a:pPr>
            <a:r>
              <a:rPr lang="en-US" sz="1800" dirty="0"/>
              <a:t>This joke’s kind of “</a:t>
            </a:r>
            <a:r>
              <a:rPr lang="en-US" sz="1800" dirty="0" err="1"/>
              <a:t>cheesey</a:t>
            </a:r>
            <a:r>
              <a:rPr lang="en-US" sz="1800" dirty="0"/>
              <a:t>” – But be prepared for a “grater workload”</a:t>
            </a:r>
          </a:p>
          <a:p>
            <a:pPr defTabSz="915772">
              <a:defRPr/>
            </a:pPr>
            <a:endParaRPr lang="en-US" sz="1800" dirty="0"/>
          </a:p>
          <a:p>
            <a:pPr defTabSz="915772">
              <a:defRPr/>
            </a:pPr>
            <a:r>
              <a:rPr lang="en-US" sz="1800" dirty="0"/>
              <a:t>Transition to SB</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11</a:t>
            </a:fld>
            <a:endParaRPr lang="en-US"/>
          </a:p>
        </p:txBody>
      </p:sp>
    </p:spTree>
    <p:extLst>
      <p:ext uri="{BB962C8B-B14F-4D97-AF65-F5344CB8AC3E}">
        <p14:creationId xmlns:p14="http://schemas.microsoft.com/office/powerpoint/2010/main" val="12245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800" dirty="0"/>
              <a:t>SB – </a:t>
            </a:r>
          </a:p>
          <a:p>
            <a:r>
              <a:rPr lang="en-US" sz="1800" dirty="0"/>
              <a:t>Question:  When things get tough – how do we cope?  How do we not just survive - but thrive? </a:t>
            </a:r>
          </a:p>
          <a:p>
            <a:r>
              <a:rPr lang="en-US" sz="1800" dirty="0"/>
              <a:t>Answer:  We learn to lean on others.</a:t>
            </a:r>
          </a:p>
          <a:p>
            <a:endParaRPr lang="en-US" sz="1800" dirty="0"/>
          </a:p>
          <a:p>
            <a:r>
              <a:rPr lang="en-US" sz="1800" dirty="0"/>
              <a:t>At Governor’s School, we are a </a:t>
            </a:r>
            <a:r>
              <a:rPr lang="en-US" sz="1800" b="1" dirty="0"/>
              <a:t>community of learners</a:t>
            </a:r>
            <a:r>
              <a:rPr lang="en-US" sz="1800" dirty="0"/>
              <a:t>. Students, teachers, and staff are actively learning together.  Connected.  Cooperative.  Supportive.</a:t>
            </a:r>
          </a:p>
          <a:p>
            <a:endParaRPr lang="en-US" sz="1800" dirty="0"/>
          </a:p>
          <a:p>
            <a:pPr defTabSz="929966">
              <a:defRPr/>
            </a:pPr>
            <a:r>
              <a:rPr lang="en-US" sz="1800" dirty="0"/>
              <a:t>Despite this support, students will experience times that are uncomfortable or stressful.  This is part of transition. This is part of growth.  Growth both Academically and Emotionally requires the learning of life skills.  </a:t>
            </a:r>
          </a:p>
          <a:p>
            <a:pPr defTabSz="929966">
              <a:defRPr/>
            </a:pPr>
            <a:endParaRPr lang="en-US" sz="1800" b="1" dirty="0"/>
          </a:p>
          <a:p>
            <a:pPr defTabSz="929966">
              <a:defRPr/>
            </a:pPr>
            <a:r>
              <a:rPr lang="en-US" sz="1800" dirty="0"/>
              <a:t>As said previously - challenge faced must exceed current skill if we want to learn and grow.  You cannot learn anything if you can do it already.  Struggle is a critical part of learning; it is not failure.</a:t>
            </a:r>
          </a:p>
          <a:p>
            <a:pPr defTabSz="929966">
              <a:defRPr/>
            </a:pPr>
            <a:endParaRPr lang="en-US" sz="1800" dirty="0"/>
          </a:p>
          <a:p>
            <a:pPr defTabSz="929966">
              <a:defRPr/>
            </a:pPr>
            <a:r>
              <a:rPr lang="en-US" sz="1800" dirty="0"/>
              <a:t>During our high school visits this past year – a current student used a phrase that has stayed with me –</a:t>
            </a:r>
          </a:p>
          <a:p>
            <a:pPr defTabSz="929966">
              <a:defRPr/>
            </a:pPr>
            <a:r>
              <a:rPr lang="en-US" sz="1800" dirty="0"/>
              <a:t> “Gov School is like college, with a safety net.”</a:t>
            </a:r>
          </a:p>
          <a:p>
            <a:pPr defTabSz="929966">
              <a:defRPr/>
            </a:pPr>
            <a:endParaRPr lang="en-US" sz="1800" dirty="0"/>
          </a:p>
          <a:p>
            <a:pPr defTabSz="929966">
              <a:defRPr/>
            </a:pPr>
            <a:r>
              <a:rPr lang="en-US" sz="1800" dirty="0"/>
              <a:t>Our students have teachers and staff here that are holding that net.  We join with a students parents, extended family, home high school, friends, neighbors and community in providing that support.</a:t>
            </a:r>
          </a:p>
          <a:p>
            <a:pPr defTabSz="929966">
              <a:defRPr/>
            </a:pPr>
            <a:endParaRPr lang="en-US" sz="1800" dirty="0"/>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12</a:t>
            </a:fld>
            <a:endParaRPr lang="en-US"/>
          </a:p>
        </p:txBody>
      </p:sp>
    </p:spTree>
    <p:extLst>
      <p:ext uri="{BB962C8B-B14F-4D97-AF65-F5344CB8AC3E}">
        <p14:creationId xmlns:p14="http://schemas.microsoft.com/office/powerpoint/2010/main" val="1256258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800" dirty="0"/>
              <a:t>SB</a:t>
            </a:r>
          </a:p>
          <a:p>
            <a:r>
              <a:rPr lang="en-US" sz="1800" u="sng" dirty="0"/>
              <a:t>Organization</a:t>
            </a:r>
            <a:endParaRPr lang="en-US" sz="1800" dirty="0"/>
          </a:p>
          <a:p>
            <a:r>
              <a:rPr lang="en-US" sz="1800" dirty="0"/>
              <a:t>Students have many projects and assignments going at once.  </a:t>
            </a:r>
          </a:p>
          <a:p>
            <a:r>
              <a:rPr lang="en-US" sz="1800" dirty="0"/>
              <a:t>Keeping up with assignments and due dates is often a new challenge for our students.  </a:t>
            </a:r>
          </a:p>
          <a:p>
            <a:endParaRPr lang="en-US" sz="1800" dirty="0"/>
          </a:p>
          <a:p>
            <a:r>
              <a:rPr lang="en-US" sz="1800" dirty="0"/>
              <a:t>Teachers have course materials on CANVAS and post assignments there.  </a:t>
            </a:r>
          </a:p>
          <a:p>
            <a:r>
              <a:rPr lang="en-US" sz="1800" dirty="0"/>
              <a:t>Many STEM teachers use a program called </a:t>
            </a:r>
            <a:r>
              <a:rPr lang="en-US" sz="1800" dirty="0" err="1"/>
              <a:t>Webassign</a:t>
            </a:r>
            <a:r>
              <a:rPr lang="en-US" sz="1800" dirty="0"/>
              <a:t>.  </a:t>
            </a:r>
          </a:p>
          <a:p>
            <a:r>
              <a:rPr lang="en-US" sz="1800" dirty="0"/>
              <a:t>Students will get accustomed to looking at CANVAS and </a:t>
            </a:r>
            <a:r>
              <a:rPr lang="en-US" sz="1800" dirty="0" err="1"/>
              <a:t>Webassign</a:t>
            </a:r>
            <a:r>
              <a:rPr lang="en-US" sz="1800" dirty="0"/>
              <a:t> for resources.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Home School Email and SVGS Email – Must Check both </a:t>
            </a:r>
          </a:p>
          <a:p>
            <a:endParaRPr lang="en-US" sz="1800" dirty="0"/>
          </a:p>
          <a:p>
            <a:r>
              <a:rPr lang="en-US" sz="1800" dirty="0"/>
              <a:t>CALENDAR – Parents – help your students create a single system of keeping track before they get in over their head.</a:t>
            </a:r>
          </a:p>
          <a:p>
            <a:endParaRPr lang="en-US" sz="1800" dirty="0"/>
          </a:p>
          <a:p>
            <a:r>
              <a:rPr lang="en-US" sz="1800" dirty="0"/>
              <a:t>SVGS Infinite Campus Student Portal and Parent Portal – Separate from ACS, SHS (Power School), WHS</a:t>
            </a:r>
          </a:p>
          <a:p>
            <a:r>
              <a:rPr lang="en-US" sz="1800" dirty="0"/>
              <a:t> </a:t>
            </a:r>
          </a:p>
          <a:p>
            <a:r>
              <a:rPr lang="en-US" sz="1800" dirty="0"/>
              <a:t> </a:t>
            </a:r>
          </a:p>
        </p:txBody>
      </p:sp>
      <p:sp>
        <p:nvSpPr>
          <p:cNvPr id="4" name="Slide Number Placeholder 3"/>
          <p:cNvSpPr>
            <a:spLocks noGrp="1"/>
          </p:cNvSpPr>
          <p:nvPr>
            <p:ph type="sldNum" sz="quarter" idx="10"/>
          </p:nvPr>
        </p:nvSpPr>
        <p:spPr/>
        <p:txBody>
          <a:bodyPr/>
          <a:lstStyle/>
          <a:p>
            <a:fld id="{8CC6D27E-E342-4D72-82BD-502015AB2CFE}" type="slidenum">
              <a:rPr lang="en-US" smtClean="0"/>
              <a:pPr/>
              <a:t>13</a:t>
            </a:fld>
            <a:endParaRPr lang="en-US"/>
          </a:p>
        </p:txBody>
      </p:sp>
    </p:spTree>
    <p:extLst>
      <p:ext uri="{BB962C8B-B14F-4D97-AF65-F5344CB8AC3E}">
        <p14:creationId xmlns:p14="http://schemas.microsoft.com/office/powerpoint/2010/main" val="2720874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800" dirty="0"/>
              <a:t>SB</a:t>
            </a:r>
          </a:p>
          <a:p>
            <a:r>
              <a:rPr lang="en-US" sz="1800" u="sng" dirty="0"/>
              <a:t>Time Management</a:t>
            </a:r>
            <a:endParaRPr lang="en-US" sz="1800" dirty="0"/>
          </a:p>
          <a:p>
            <a:r>
              <a:rPr lang="en-US" sz="1800" dirty="0"/>
              <a:t>Our students are busy, active and social young adults.  Most are involved in many extra-curricular activities, have outside work, and family responsibilities.</a:t>
            </a:r>
          </a:p>
          <a:p>
            <a:endParaRPr lang="en-US" sz="1800" dirty="0"/>
          </a:p>
          <a:p>
            <a:r>
              <a:rPr lang="en-US" sz="1800" dirty="0"/>
              <a:t>Academically - Assignments will be given with a due date – students are provided a period of time to complete that assignment.</a:t>
            </a:r>
          </a:p>
          <a:p>
            <a:r>
              <a:rPr lang="en-US" sz="1800" dirty="0"/>
              <a:t> – It is the student’s responsibility to stay on top of those deadlines – this often feels different than what they have experienced in HS</a:t>
            </a:r>
          </a:p>
          <a:p>
            <a:r>
              <a:rPr lang="en-US" sz="1800" dirty="0"/>
              <a:t> - Temptation to put things off to the last minute rather than make gradual progress.   </a:t>
            </a:r>
          </a:p>
          <a:p>
            <a:pPr defTabSz="915772">
              <a:defRPr/>
            </a:pPr>
            <a:endParaRPr lang="en-US" sz="1800" dirty="0"/>
          </a:p>
          <a:p>
            <a:pPr defTabSz="915772">
              <a:defRPr/>
            </a:pPr>
            <a:r>
              <a:rPr lang="en-US" sz="1800" dirty="0"/>
              <a:t>Learning to effectively manage time and prioritize tasks are essential skills.  Students currently have different skills in their ability to apply that in SVGS classes. </a:t>
            </a:r>
          </a:p>
          <a:p>
            <a:pPr defTabSz="915772">
              <a:defRPr/>
            </a:pPr>
            <a:endParaRPr lang="en-US" sz="1800" dirty="0"/>
          </a:p>
          <a:p>
            <a:pPr defTabSz="915772">
              <a:defRPr/>
            </a:pPr>
            <a:r>
              <a:rPr lang="en-US" sz="1800" dirty="0"/>
              <a:t>Students will learn to make productive use of their “down time” or independent work block (IWT).  </a:t>
            </a:r>
          </a:p>
          <a:p>
            <a:pPr defTabSz="915772">
              <a:defRPr/>
            </a:pPr>
            <a:endParaRPr lang="en-US" sz="1800" dirty="0"/>
          </a:p>
          <a:p>
            <a:pPr defTabSz="915772">
              <a:defRPr/>
            </a:pPr>
            <a:r>
              <a:rPr lang="en-US" sz="1800" dirty="0"/>
              <a:t>Transition:  Parents - you can support that process.  </a:t>
            </a:r>
          </a:p>
          <a:p>
            <a:endParaRPr lang="en-US" sz="1800" dirty="0"/>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14</a:t>
            </a:fld>
            <a:endParaRPr lang="en-US"/>
          </a:p>
        </p:txBody>
      </p:sp>
    </p:spTree>
    <p:extLst>
      <p:ext uri="{BB962C8B-B14F-4D97-AF65-F5344CB8AC3E}">
        <p14:creationId xmlns:p14="http://schemas.microsoft.com/office/powerpoint/2010/main" val="1355450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sz="1800" dirty="0"/>
              <a:t>SB</a:t>
            </a:r>
          </a:p>
          <a:p>
            <a:r>
              <a:rPr lang="en-US" sz="1800" dirty="0"/>
              <a:t>Parents - How you can help your student:</a:t>
            </a:r>
          </a:p>
          <a:p>
            <a:endParaRPr lang="en-US" sz="1800" u="sng" dirty="0"/>
          </a:p>
          <a:p>
            <a:r>
              <a:rPr lang="en-US" sz="1800" u="sng" dirty="0"/>
              <a:t>Avoid Overscheduling</a:t>
            </a:r>
            <a:endParaRPr lang="en-US" sz="1800" dirty="0"/>
          </a:p>
          <a:p>
            <a:r>
              <a:rPr lang="en-US" sz="1800" dirty="0"/>
              <a:t>Our students are enthusiastic and want to do it all.  Help them prioritize and make positive choices.  As their interests become more focused, the depth of their involvement in certain activities will change.  </a:t>
            </a:r>
          </a:p>
          <a:p>
            <a:endParaRPr lang="en-US" sz="1800" dirty="0"/>
          </a:p>
          <a:p>
            <a:r>
              <a:rPr lang="en-US" sz="1800" dirty="0"/>
              <a:t>The former dean of admissions at UVA used to say he liked to see “well lop-sided” children.  He looked for leadership experiences and significant commitment to a few activities as opposed to a laundry list of activities with minimal participation. </a:t>
            </a:r>
          </a:p>
          <a:p>
            <a:endParaRPr lang="en-US" sz="1800" dirty="0"/>
          </a:p>
          <a:p>
            <a:r>
              <a:rPr lang="en-US" sz="1800" dirty="0"/>
              <a:t>There will be times when students’ schedules overlap and they have to be in two places at once. </a:t>
            </a:r>
          </a:p>
          <a:p>
            <a:r>
              <a:rPr lang="en-US" sz="1800" dirty="0"/>
              <a:t>Or they will have multiple tasks to accomplish in a minimal amount of time.  </a:t>
            </a:r>
          </a:p>
          <a:p>
            <a:endParaRPr lang="en-US" sz="1800" dirty="0"/>
          </a:p>
          <a:p>
            <a:r>
              <a:rPr lang="en-US" sz="1800" dirty="0"/>
              <a:t>Encourage them to communicate with teachers before conflicts become an issue.  90% of issues are resolved before they ever happen because of clear and timely communication.</a:t>
            </a:r>
          </a:p>
          <a:p>
            <a:r>
              <a:rPr lang="en-US" sz="1800" dirty="0"/>
              <a:t> </a:t>
            </a:r>
          </a:p>
          <a:p>
            <a:r>
              <a:rPr lang="en-US" sz="1800" dirty="0"/>
              <a:t>Some stress can be productive.  We are fortunately built to adapt to reasonable levels of stress.  It is not how difficult the task is but the sense of control you have over the situation.  </a:t>
            </a:r>
          </a:p>
          <a:p>
            <a:endParaRPr lang="en-US" sz="1800" dirty="0"/>
          </a:p>
          <a:p>
            <a:r>
              <a:rPr lang="en-US" sz="1800" dirty="0"/>
              <a:t>Be supportive by reassuring students they can rise to the occasion and help them problem solve to do so. Let us know how we can work together to assist your student. If you have concerns do not hesitate to contact your student’s teacher or either of us.</a:t>
            </a:r>
          </a:p>
          <a:p>
            <a:pPr defTabSz="929966">
              <a:defRPr/>
            </a:pPr>
            <a:endParaRPr lang="en-US" sz="1800" dirty="0"/>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15</a:t>
            </a:fld>
            <a:endParaRPr lang="en-US"/>
          </a:p>
        </p:txBody>
      </p:sp>
    </p:spTree>
    <p:extLst>
      <p:ext uri="{BB962C8B-B14F-4D97-AF65-F5344CB8AC3E}">
        <p14:creationId xmlns:p14="http://schemas.microsoft.com/office/powerpoint/2010/main" val="1629168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SB </a:t>
            </a:r>
          </a:p>
          <a:p>
            <a:endParaRPr lang="en-US" sz="1800" dirty="0"/>
          </a:p>
          <a:p>
            <a:r>
              <a:rPr lang="en-US" sz="1800" dirty="0"/>
              <a:t>Tuesday April 26 – Memo of Understanding Due – Accept your acceptance</a:t>
            </a:r>
          </a:p>
          <a:p>
            <a:endParaRPr lang="en-US" sz="1800" dirty="0"/>
          </a:p>
          <a:p>
            <a:r>
              <a:rPr lang="en-US" sz="1800" dirty="0"/>
              <a:t>Tuesday, May 3 – Course Pre-Registration Due</a:t>
            </a:r>
          </a:p>
          <a:p>
            <a:endParaRPr lang="en-US" sz="1800" dirty="0"/>
          </a:p>
          <a:p>
            <a:r>
              <a:rPr lang="en-US" sz="1800" dirty="0"/>
              <a:t>All Needed information can be found on SVGS Website – SHOW using Link!</a:t>
            </a:r>
          </a:p>
        </p:txBody>
      </p:sp>
      <p:sp>
        <p:nvSpPr>
          <p:cNvPr id="4" name="Slide Number Placeholder 3"/>
          <p:cNvSpPr>
            <a:spLocks noGrp="1"/>
          </p:cNvSpPr>
          <p:nvPr>
            <p:ph type="sldNum" sz="quarter" idx="10"/>
          </p:nvPr>
        </p:nvSpPr>
        <p:spPr/>
        <p:txBody>
          <a:bodyPr/>
          <a:lstStyle/>
          <a:p>
            <a:fld id="{8CC6D27E-E342-4D72-82BD-502015AB2CFE}" type="slidenum">
              <a:rPr lang="en-US" smtClean="0"/>
              <a:pPr/>
              <a:t>16</a:t>
            </a:fld>
            <a:endParaRPr lang="en-US"/>
          </a:p>
        </p:txBody>
      </p:sp>
    </p:spTree>
    <p:extLst>
      <p:ext uri="{BB962C8B-B14F-4D97-AF65-F5344CB8AC3E}">
        <p14:creationId xmlns:p14="http://schemas.microsoft.com/office/powerpoint/2010/main" val="2165048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sz="1800" dirty="0"/>
              <a:t>SB</a:t>
            </a:r>
          </a:p>
          <a:p>
            <a:r>
              <a:rPr lang="en-US" sz="1800" dirty="0"/>
              <a:t>AP vs DE Comparison</a:t>
            </a:r>
          </a:p>
          <a:p>
            <a:endParaRPr lang="en-US" sz="1800" dirty="0"/>
          </a:p>
          <a:p>
            <a:r>
              <a:rPr lang="en-US" sz="1800" dirty="0"/>
              <a:t>AP</a:t>
            </a:r>
          </a:p>
          <a:p>
            <a:pPr>
              <a:buFont typeface="Arial" panose="020B0604020202020204" pitchFamily="34" charset="0"/>
              <a:buChar char="•"/>
            </a:pPr>
            <a:r>
              <a:rPr lang="en-US" sz="1800" dirty="0">
                <a:solidFill>
                  <a:srgbClr val="008080"/>
                </a:solidFill>
              </a:rPr>
              <a:t>Students take a national exam at end of course – early May</a:t>
            </a:r>
          </a:p>
          <a:p>
            <a:pPr>
              <a:buFont typeface="Arial" panose="020B0604020202020204" pitchFamily="34" charset="0"/>
              <a:buChar char="•"/>
            </a:pPr>
            <a:r>
              <a:rPr lang="en-US" sz="1800" dirty="0">
                <a:solidFill>
                  <a:srgbClr val="008080"/>
                </a:solidFill>
              </a:rPr>
              <a:t>Performance on exam determines whether or not credit is earned</a:t>
            </a:r>
          </a:p>
          <a:p>
            <a:pPr>
              <a:buFont typeface="Arial" panose="020B0604020202020204" pitchFamily="34" charset="0"/>
              <a:buChar char="•"/>
            </a:pPr>
            <a:r>
              <a:rPr lang="en-US" sz="1800" dirty="0">
                <a:solidFill>
                  <a:srgbClr val="008080"/>
                </a:solidFill>
              </a:rPr>
              <a:t>Score range is 1-5: occasionally a 3 will earn credit but more usually require a 4 or 5</a:t>
            </a:r>
          </a:p>
          <a:p>
            <a:pPr>
              <a:buFont typeface="Arial" panose="020B0604020202020204" pitchFamily="34" charset="0"/>
              <a:buChar char="•"/>
            </a:pPr>
            <a:r>
              <a:rPr lang="en-US" sz="1800" dirty="0">
                <a:solidFill>
                  <a:srgbClr val="008080"/>
                </a:solidFill>
              </a:rPr>
              <a:t>Score is a result of mastery of content, standardized test-taking skills, AND health/attitude on day of exam</a:t>
            </a:r>
          </a:p>
          <a:p>
            <a:pPr>
              <a:buFont typeface="Arial" panose="020B0604020202020204" pitchFamily="34" charset="0"/>
              <a:buChar char="•"/>
            </a:pPr>
            <a:r>
              <a:rPr lang="en-US" sz="1800" dirty="0">
                <a:solidFill>
                  <a:srgbClr val="008080"/>
                </a:solidFill>
              </a:rPr>
              <a:t>Accepted nation-wide at most highly selective universities</a:t>
            </a:r>
          </a:p>
          <a:p>
            <a:pPr>
              <a:buFont typeface="Arial" panose="020B0604020202020204" pitchFamily="34" charset="0"/>
              <a:buChar char="•"/>
            </a:pPr>
            <a:r>
              <a:rPr lang="en-US" sz="1800" dirty="0">
                <a:solidFill>
                  <a:srgbClr val="008080"/>
                </a:solidFill>
              </a:rPr>
              <a:t>$96 per AP Exam</a:t>
            </a:r>
          </a:p>
          <a:p>
            <a:endParaRPr lang="en-US" sz="1800" dirty="0"/>
          </a:p>
          <a:p>
            <a:endParaRPr lang="en-US" sz="1800" dirty="0"/>
          </a:p>
          <a:p>
            <a:r>
              <a:rPr lang="en-US" sz="1800" dirty="0"/>
              <a:t>DE</a:t>
            </a:r>
          </a:p>
          <a:p>
            <a:pPr>
              <a:lnSpc>
                <a:spcPct val="120000"/>
              </a:lnSpc>
              <a:buFont typeface="Arial" panose="020B0604020202020204" pitchFamily="34" charset="0"/>
              <a:buChar char="•"/>
            </a:pPr>
            <a:r>
              <a:rPr lang="en-US" sz="1800" dirty="0">
                <a:solidFill>
                  <a:srgbClr val="7030A0"/>
                </a:solidFill>
              </a:rPr>
              <a:t>Taught at SVGS by SVGS teachers</a:t>
            </a:r>
          </a:p>
          <a:p>
            <a:pPr>
              <a:lnSpc>
                <a:spcPct val="120000"/>
              </a:lnSpc>
              <a:buFont typeface="Arial" panose="020B0604020202020204" pitchFamily="34" charset="0"/>
              <a:buChar char="•"/>
            </a:pPr>
            <a:r>
              <a:rPr lang="en-US" sz="1800" dirty="0">
                <a:solidFill>
                  <a:srgbClr val="7030A0"/>
                </a:solidFill>
              </a:rPr>
              <a:t>Credit is earned through successful completion of class (grade of B or better) rather than one-time test</a:t>
            </a:r>
          </a:p>
          <a:p>
            <a:pPr>
              <a:lnSpc>
                <a:spcPct val="120000"/>
              </a:lnSpc>
              <a:buFont typeface="Arial" panose="020B0604020202020204" pitchFamily="34" charset="0"/>
              <a:buChar char="•"/>
            </a:pPr>
            <a:r>
              <a:rPr lang="en-US" sz="1800" dirty="0">
                <a:solidFill>
                  <a:srgbClr val="7030A0"/>
                </a:solidFill>
              </a:rPr>
              <a:t>Credit is accepted to all public universities in Virginia</a:t>
            </a:r>
          </a:p>
          <a:p>
            <a:pPr>
              <a:lnSpc>
                <a:spcPct val="120000"/>
              </a:lnSpc>
            </a:pPr>
            <a:r>
              <a:rPr lang="en-US" sz="1800" dirty="0">
                <a:solidFill>
                  <a:srgbClr val="7030A0"/>
                </a:solidFill>
              </a:rPr>
              <a:t>   *Note – see next slide</a:t>
            </a:r>
          </a:p>
          <a:p>
            <a:pPr>
              <a:lnSpc>
                <a:spcPct val="120000"/>
              </a:lnSpc>
              <a:buFont typeface="Arial" panose="020B0604020202020204" pitchFamily="34" charset="0"/>
              <a:buChar char="•"/>
            </a:pPr>
            <a:r>
              <a:rPr lang="en-US" sz="1800" dirty="0">
                <a:solidFill>
                  <a:srgbClr val="7030A0"/>
                </a:solidFill>
              </a:rPr>
              <a:t>DE Credits are less expensive than on-campus tuition</a:t>
            </a:r>
          </a:p>
          <a:p>
            <a:pPr>
              <a:lnSpc>
                <a:spcPct val="120000"/>
              </a:lnSpc>
            </a:pPr>
            <a:r>
              <a:rPr lang="en-US" sz="1800" i="1" dirty="0">
                <a:solidFill>
                  <a:srgbClr val="7030A0"/>
                </a:solidFill>
              </a:rPr>
              <a:t>   4 credit class – JMU DE = $400</a:t>
            </a:r>
          </a:p>
          <a:p>
            <a:pPr>
              <a:lnSpc>
                <a:spcPct val="120000"/>
              </a:lnSpc>
            </a:pPr>
            <a:r>
              <a:rPr lang="en-US" sz="1800" i="1" dirty="0">
                <a:solidFill>
                  <a:srgbClr val="7030A0"/>
                </a:solidFill>
              </a:rPr>
              <a:t>   4 credit class – BRCC DE = $125</a:t>
            </a:r>
          </a:p>
          <a:p>
            <a:pPr marL="151102" lvl="1">
              <a:lnSpc>
                <a:spcPct val="120000"/>
              </a:lnSpc>
            </a:pPr>
            <a:r>
              <a:rPr lang="en-US" sz="1800" i="1" dirty="0">
                <a:solidFill>
                  <a:srgbClr val="7030A0"/>
                </a:solidFill>
              </a:rPr>
              <a:t>(Prices are approximate)</a:t>
            </a:r>
          </a:p>
          <a:p>
            <a:endParaRPr lang="en-US" sz="1800" dirty="0"/>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17</a:t>
            </a:fld>
            <a:endParaRPr lang="en-US"/>
          </a:p>
        </p:txBody>
      </p:sp>
    </p:spTree>
    <p:extLst>
      <p:ext uri="{BB962C8B-B14F-4D97-AF65-F5344CB8AC3E}">
        <p14:creationId xmlns:p14="http://schemas.microsoft.com/office/powerpoint/2010/main" val="2316766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t>SB</a:t>
            </a:r>
          </a:p>
          <a:p>
            <a:r>
              <a:rPr lang="en-US" sz="1800" dirty="0"/>
              <a:t>Transfer of College Credits</a:t>
            </a:r>
          </a:p>
          <a:p>
            <a:pPr marL="457886" indent="-457886">
              <a:buFont typeface="Arial" panose="020B0604020202020204" pitchFamily="34" charset="0"/>
              <a:buChar char="•"/>
            </a:pPr>
            <a:r>
              <a:rPr lang="en-US" sz="1800" dirty="0"/>
              <a:t>Review the “transfer guide” found on your specific college of interest’s website</a:t>
            </a:r>
          </a:p>
          <a:p>
            <a:pPr marL="457886" indent="-457886">
              <a:buFont typeface="Arial" panose="020B0604020202020204" pitchFamily="34" charset="0"/>
              <a:buChar char="•"/>
            </a:pPr>
            <a:r>
              <a:rPr lang="en-US" sz="1800" dirty="0"/>
              <a:t>ALWAYS verify with colleges AND discuss with a college admissions counselor.</a:t>
            </a:r>
          </a:p>
          <a:p>
            <a:pPr marL="457886" indent="-457886">
              <a:buFont typeface="Arial" panose="020B0604020202020204" pitchFamily="34" charset="0"/>
              <a:buChar char="•"/>
            </a:pPr>
            <a:r>
              <a:rPr lang="en-US" sz="1800" dirty="0"/>
              <a:t>Ask not just “Will they take the credit?” but “How will they take the credit?</a:t>
            </a:r>
          </a:p>
          <a:p>
            <a:pPr marL="457886" indent="-457886">
              <a:buFont typeface="Arial" panose="020B0604020202020204" pitchFamily="34" charset="0"/>
              <a:buChar char="•"/>
            </a:pPr>
            <a:r>
              <a:rPr lang="en-US" sz="1800" dirty="0"/>
              <a:t>May NOT transfer as required courses for general education or within major – may be elective credit </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18</a:t>
            </a:fld>
            <a:endParaRPr lang="en-US"/>
          </a:p>
        </p:txBody>
      </p:sp>
    </p:spTree>
    <p:extLst>
      <p:ext uri="{BB962C8B-B14F-4D97-AF65-F5344CB8AC3E}">
        <p14:creationId xmlns:p14="http://schemas.microsoft.com/office/powerpoint/2010/main" val="1731390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SB</a:t>
            </a:r>
          </a:p>
        </p:txBody>
      </p:sp>
      <p:sp>
        <p:nvSpPr>
          <p:cNvPr id="4" name="Slide Number Placeholder 3"/>
          <p:cNvSpPr>
            <a:spLocks noGrp="1"/>
          </p:cNvSpPr>
          <p:nvPr>
            <p:ph type="sldNum" sz="quarter" idx="10"/>
          </p:nvPr>
        </p:nvSpPr>
        <p:spPr/>
        <p:txBody>
          <a:bodyPr/>
          <a:lstStyle/>
          <a:p>
            <a:fld id="{8CC6D27E-E342-4D72-82BD-502015AB2CFE}" type="slidenum">
              <a:rPr lang="en-US" smtClean="0"/>
              <a:pPr/>
              <a:t>19</a:t>
            </a:fld>
            <a:endParaRPr lang="en-US"/>
          </a:p>
        </p:txBody>
      </p:sp>
    </p:spTree>
    <p:extLst>
      <p:ext uri="{BB962C8B-B14F-4D97-AF65-F5344CB8AC3E}">
        <p14:creationId xmlns:p14="http://schemas.microsoft.com/office/powerpoint/2010/main" val="2202480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SB</a:t>
            </a:r>
          </a:p>
          <a:p>
            <a:endParaRPr lang="en-US" sz="1800" dirty="0"/>
          </a:p>
          <a:p>
            <a:r>
              <a:rPr lang="en-US" sz="1800" dirty="0"/>
              <a:t>Arts and Humanities students are welcome to take a photo of this.  Information best found on the online registration on our website.</a:t>
            </a:r>
          </a:p>
        </p:txBody>
      </p:sp>
      <p:sp>
        <p:nvSpPr>
          <p:cNvPr id="4" name="Slide Number Placeholder 3"/>
          <p:cNvSpPr>
            <a:spLocks noGrp="1"/>
          </p:cNvSpPr>
          <p:nvPr>
            <p:ph type="sldNum" sz="quarter" idx="5"/>
          </p:nvPr>
        </p:nvSpPr>
        <p:spPr/>
        <p:txBody>
          <a:bodyPr/>
          <a:lstStyle/>
          <a:p>
            <a:fld id="{8CC6D27E-E342-4D72-82BD-502015AB2CFE}" type="slidenum">
              <a:rPr lang="en-US" smtClean="0"/>
              <a:pPr/>
              <a:t>20</a:t>
            </a:fld>
            <a:endParaRPr lang="en-US"/>
          </a:p>
        </p:txBody>
      </p:sp>
    </p:spTree>
    <p:extLst>
      <p:ext uri="{BB962C8B-B14F-4D97-AF65-F5344CB8AC3E}">
        <p14:creationId xmlns:p14="http://schemas.microsoft.com/office/powerpoint/2010/main" val="19403167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SB</a:t>
            </a:r>
          </a:p>
        </p:txBody>
      </p:sp>
      <p:sp>
        <p:nvSpPr>
          <p:cNvPr id="4" name="Slide Number Placeholder 3"/>
          <p:cNvSpPr>
            <a:spLocks noGrp="1"/>
          </p:cNvSpPr>
          <p:nvPr>
            <p:ph type="sldNum" sz="quarter" idx="5"/>
          </p:nvPr>
        </p:nvSpPr>
        <p:spPr/>
        <p:txBody>
          <a:bodyPr/>
          <a:lstStyle/>
          <a:p>
            <a:fld id="{8CC6D27E-E342-4D72-82BD-502015AB2CFE}" type="slidenum">
              <a:rPr lang="en-US" smtClean="0"/>
              <a:pPr/>
              <a:t>21</a:t>
            </a:fld>
            <a:endParaRPr lang="en-US"/>
          </a:p>
        </p:txBody>
      </p:sp>
    </p:spTree>
    <p:extLst>
      <p:ext uri="{BB962C8B-B14F-4D97-AF65-F5344CB8AC3E}">
        <p14:creationId xmlns:p14="http://schemas.microsoft.com/office/powerpoint/2010/main" val="2484120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lvl="0"/>
            <a:r>
              <a:rPr lang="en-US" sz="1800" b="0" dirty="0">
                <a:solidFill>
                  <a:srgbClr val="009999"/>
                </a:solidFill>
              </a:rPr>
              <a:t>SB </a:t>
            </a:r>
          </a:p>
          <a:p>
            <a:pPr lvl="0"/>
            <a:endParaRPr lang="en-US" sz="1800" b="0" dirty="0">
              <a:solidFill>
                <a:srgbClr val="009999"/>
              </a:solidFill>
            </a:endParaRPr>
          </a:p>
          <a:p>
            <a:pPr lvl="0"/>
            <a:r>
              <a:rPr lang="en-US" sz="1800" b="0" dirty="0">
                <a:solidFill>
                  <a:srgbClr val="009999"/>
                </a:solidFill>
              </a:rPr>
              <a:t>STEM student – welcome to take a photo of next two slides.  Information is available on website registration.</a:t>
            </a:r>
          </a:p>
          <a:p>
            <a:pPr lvl="0"/>
            <a:endParaRPr lang="en-US" sz="1800" b="0" dirty="0">
              <a:solidFill>
                <a:srgbClr val="009999"/>
              </a:solidFill>
            </a:endParaRPr>
          </a:p>
          <a:p>
            <a:pPr lvl="0"/>
            <a:r>
              <a:rPr lang="en-US" sz="1800" b="0" dirty="0">
                <a:solidFill>
                  <a:srgbClr val="009999"/>
                </a:solidFill>
              </a:rPr>
              <a:t>Choose a Math course:</a:t>
            </a:r>
          </a:p>
          <a:p>
            <a:pPr lvl="0"/>
            <a:endParaRPr lang="en-US" sz="1800" b="0" dirty="0">
              <a:solidFill>
                <a:srgbClr val="009999"/>
              </a:solidFill>
            </a:endParaRPr>
          </a:p>
          <a:p>
            <a:pPr defTabSz="915772">
              <a:defRPr/>
            </a:pPr>
            <a:r>
              <a:rPr lang="en-US" sz="1800" b="1" dirty="0" err="1">
                <a:solidFill>
                  <a:srgbClr val="009999"/>
                </a:solidFill>
              </a:rPr>
              <a:t>PreCalculus</a:t>
            </a:r>
            <a:r>
              <a:rPr lang="en-US" sz="1800" b="1" dirty="0">
                <a:solidFill>
                  <a:srgbClr val="009999"/>
                </a:solidFill>
              </a:rPr>
              <a:t> - </a:t>
            </a:r>
            <a:r>
              <a:rPr lang="en-US" sz="1800" dirty="0"/>
              <a:t>If you will complete Algebra II  by June 2022</a:t>
            </a:r>
            <a:endParaRPr lang="en-US" sz="1800" b="1" dirty="0"/>
          </a:p>
          <a:p>
            <a:pPr lvl="0"/>
            <a:r>
              <a:rPr lang="en-US" sz="1800" b="1" dirty="0">
                <a:solidFill>
                  <a:srgbClr val="009999"/>
                </a:solidFill>
              </a:rPr>
              <a:t>Calculus </a:t>
            </a:r>
            <a:r>
              <a:rPr lang="en-US" sz="1800" dirty="0"/>
              <a:t>strengthens skills learned in pre-calculus and advances to differential and integral calculus</a:t>
            </a:r>
          </a:p>
          <a:p>
            <a:pPr marL="285750" lvl="0" indent="-285750">
              <a:buFont typeface="Arial" panose="020B0604020202020204" pitchFamily="34" charset="0"/>
              <a:buChar char="•"/>
            </a:pPr>
            <a:r>
              <a:rPr lang="en-US" sz="1800" b="1" dirty="0">
                <a:solidFill>
                  <a:srgbClr val="009999"/>
                </a:solidFill>
              </a:rPr>
              <a:t>Calculus Dual Enrollment </a:t>
            </a:r>
            <a:r>
              <a:rPr lang="en-US" sz="1800" dirty="0"/>
              <a:t>– qualifying grades from Pre-Calculus required</a:t>
            </a:r>
          </a:p>
          <a:p>
            <a:pPr marL="285750" lvl="0" indent="-285750">
              <a:buFont typeface="Arial" panose="020B0604020202020204" pitchFamily="34" charset="0"/>
              <a:buChar char="•"/>
            </a:pPr>
            <a:r>
              <a:rPr lang="en-US" sz="1800" b="1" dirty="0">
                <a:solidFill>
                  <a:srgbClr val="009999"/>
                </a:solidFill>
              </a:rPr>
              <a:t>AP Calculus </a:t>
            </a:r>
            <a:r>
              <a:rPr lang="en-US" sz="1800" dirty="0"/>
              <a:t>is suitable for highly motivated and capable math students (Grade of A in Pre-Calculus highly recommended)</a:t>
            </a:r>
          </a:p>
          <a:p>
            <a:pPr marL="285750" lvl="0" indent="-285750">
              <a:buFont typeface="Arial" panose="020B0604020202020204" pitchFamily="34" charset="0"/>
              <a:buChar char="•"/>
            </a:pPr>
            <a:endParaRPr lang="en-US" sz="1800" b="1" dirty="0"/>
          </a:p>
          <a:p>
            <a:pPr marL="285750" lvl="0" indent="-285750">
              <a:buFont typeface="Arial" panose="020B0604020202020204" pitchFamily="34" charset="0"/>
              <a:buChar char="•"/>
            </a:pPr>
            <a:endParaRPr lang="en-US" sz="1800" b="1" dirty="0"/>
          </a:p>
          <a:p>
            <a:pPr lvl="0"/>
            <a:r>
              <a:rPr lang="en-US" sz="1800" b="0" dirty="0"/>
              <a:t>Choose one of the following Science Courses:</a:t>
            </a:r>
          </a:p>
          <a:p>
            <a:pPr lvl="0"/>
            <a:endParaRPr lang="en-US" sz="1800" b="1" dirty="0"/>
          </a:p>
          <a:p>
            <a:pPr lvl="0"/>
            <a:r>
              <a:rPr lang="en-US" sz="1800" b="1" dirty="0"/>
              <a:t>Physics</a:t>
            </a:r>
            <a:r>
              <a:rPr lang="en-US" sz="1800" dirty="0"/>
              <a:t> is “usual” entry-level science class at SVGS</a:t>
            </a:r>
          </a:p>
          <a:p>
            <a:pPr lvl="0"/>
            <a:r>
              <a:rPr lang="en-US" sz="1800" b="1" dirty="0"/>
              <a:t>AP Physics </a:t>
            </a:r>
            <a:r>
              <a:rPr lang="en-US" sz="1800" dirty="0"/>
              <a:t>is suitable for highly motivated and capable science students</a:t>
            </a:r>
          </a:p>
          <a:p>
            <a:pPr marL="285750" indent="-285750">
              <a:buFont typeface="Arial" panose="020B0604020202020204" pitchFamily="34" charset="0"/>
              <a:buChar char="•"/>
            </a:pPr>
            <a:r>
              <a:rPr lang="en-US" sz="1800" dirty="0">
                <a:solidFill>
                  <a:schemeClr val="lt1"/>
                </a:solidFill>
              </a:rPr>
              <a:t>Strong standardized test scores and performance in Pre-Calculus needed. </a:t>
            </a:r>
          </a:p>
          <a:p>
            <a:pPr marL="285750" indent="-285750">
              <a:buFont typeface="Arial" panose="020B0604020202020204" pitchFamily="34" charset="0"/>
              <a:buChar char="•"/>
            </a:pPr>
            <a:r>
              <a:rPr lang="en-US" sz="1800" dirty="0">
                <a:solidFill>
                  <a:schemeClr val="lt1"/>
                </a:solidFill>
              </a:rPr>
              <a:t>Calculus DE or AP Calculus is a co-requisite.</a:t>
            </a:r>
            <a:endParaRPr lang="en-US" sz="1800" dirty="0"/>
          </a:p>
          <a:p>
            <a:pPr marL="285750" indent="-285750">
              <a:buFont typeface="Arial" panose="020B0604020202020204" pitchFamily="34" charset="0"/>
              <a:buChar char="•"/>
            </a:pPr>
            <a:r>
              <a:rPr lang="en-US" sz="1800" dirty="0">
                <a:solidFill>
                  <a:schemeClr val="lt1"/>
                </a:solidFill>
              </a:rPr>
              <a:t>AP Physics C Mechanics Exam ($96) + AP Physics C Electricity and Magnetism Exam ($96)</a:t>
            </a:r>
          </a:p>
          <a:p>
            <a:endParaRPr lang="en-US" sz="1800" dirty="0"/>
          </a:p>
          <a:p>
            <a:r>
              <a:rPr lang="en-US" sz="1800" dirty="0"/>
              <a:t>If you have taken Physics AND have </a:t>
            </a:r>
            <a:r>
              <a:rPr lang="en-US" sz="1800" u="sng" dirty="0"/>
              <a:t>NOT </a:t>
            </a:r>
            <a:r>
              <a:rPr lang="en-US" sz="1800" dirty="0"/>
              <a:t>completed Chemistry, select one of the following:</a:t>
            </a:r>
          </a:p>
          <a:p>
            <a:r>
              <a:rPr lang="en-US" sz="1800" dirty="0"/>
              <a:t> </a:t>
            </a:r>
          </a:p>
          <a:p>
            <a:pPr defTabSz="686829">
              <a:defRPr/>
            </a:pPr>
            <a:r>
              <a:rPr lang="en-US" sz="1800" b="1" dirty="0"/>
              <a:t>Environmental Chemistry (non-dual enrollment)</a:t>
            </a:r>
          </a:p>
          <a:p>
            <a:r>
              <a:rPr lang="en-US" sz="1800" b="1" dirty="0"/>
              <a:t>DE Environmental Chemistry                  </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22</a:t>
            </a:fld>
            <a:endParaRPr lang="en-US"/>
          </a:p>
        </p:txBody>
      </p:sp>
    </p:spTree>
    <p:extLst>
      <p:ext uri="{BB962C8B-B14F-4D97-AF65-F5344CB8AC3E}">
        <p14:creationId xmlns:p14="http://schemas.microsoft.com/office/powerpoint/2010/main" val="3047942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t" latinLnBrk="0" hangingPunct="1"/>
            <a:r>
              <a:rPr lang="en-US" sz="1800" dirty="0"/>
              <a:t>SB</a:t>
            </a:r>
          </a:p>
          <a:p>
            <a:pPr rtl="0" eaLnBrk="1" fontAlgn="t" latinLnBrk="0" hangingPunct="1"/>
            <a:r>
              <a:rPr lang="en-US" sz="1800" dirty="0"/>
              <a:t>3</a:t>
            </a:r>
            <a:r>
              <a:rPr lang="en-US" sz="1800" baseline="30000" dirty="0"/>
              <a:t>rd</a:t>
            </a:r>
            <a:r>
              <a:rPr lang="en-US" sz="1800" dirty="0"/>
              <a:t> Course is a Research, Technology and Engineering Course Elective:</a:t>
            </a:r>
          </a:p>
          <a:p>
            <a:pPr rtl="0" eaLnBrk="1" fontAlgn="t" latinLnBrk="0" hangingPunct="1"/>
            <a:endParaRPr lang="en-US" sz="1800" dirty="0"/>
          </a:p>
          <a:p>
            <a:pPr rtl="0" eaLnBrk="1" fontAlgn="t" latinLnBrk="0" hangingPunct="1"/>
            <a:r>
              <a:rPr lang="en-US" sz="1800" dirty="0"/>
              <a:t>Select from one of the four choices:                    </a:t>
            </a:r>
          </a:p>
          <a:p>
            <a:pPr rtl="0" eaLnBrk="1" fontAlgn="t" latinLnBrk="0" hangingPunct="1"/>
            <a:endParaRPr lang="en-US" sz="1800" dirty="0"/>
          </a:p>
          <a:p>
            <a:pPr rtl="0" eaLnBrk="1" fontAlgn="t" latinLnBrk="0" hangingPunct="1"/>
            <a:r>
              <a:rPr lang="en-US" sz="1800" dirty="0"/>
              <a:t>Scientific Research - </a:t>
            </a:r>
            <a:r>
              <a:rPr lang="en-US" sz="1800" i="1" dirty="0"/>
              <a:t>Life Sciences                   </a:t>
            </a:r>
            <a:endParaRPr lang="en-US" sz="1800" dirty="0"/>
          </a:p>
          <a:p>
            <a:pPr rtl="0" eaLnBrk="1" fontAlgn="t" latinLnBrk="0" hangingPunct="1"/>
            <a:r>
              <a:rPr lang="en-US" sz="1800" dirty="0"/>
              <a:t>Scientific Research -</a:t>
            </a:r>
            <a:r>
              <a:rPr lang="en-US" sz="1800" i="1" dirty="0"/>
              <a:t> Physical Sciences     </a:t>
            </a:r>
            <a:endParaRPr lang="en-US" sz="1800" dirty="0"/>
          </a:p>
          <a:p>
            <a:pPr rtl="0" eaLnBrk="1" fontAlgn="auto" latinLnBrk="0" hangingPunct="1"/>
            <a:r>
              <a:rPr lang="en-US" sz="1800" dirty="0"/>
              <a:t>Introduction to Engineering                   </a:t>
            </a:r>
          </a:p>
          <a:p>
            <a:pPr rtl="0" eaLnBrk="1" fontAlgn="auto" latinLnBrk="0" hangingPunct="1"/>
            <a:r>
              <a:rPr lang="en-US" sz="1800" dirty="0"/>
              <a:t>Introduction to Computer Science            </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23</a:t>
            </a:fld>
            <a:endParaRPr lang="en-US"/>
          </a:p>
        </p:txBody>
      </p:sp>
    </p:spTree>
    <p:extLst>
      <p:ext uri="{BB962C8B-B14F-4D97-AF65-F5344CB8AC3E}">
        <p14:creationId xmlns:p14="http://schemas.microsoft.com/office/powerpoint/2010/main" val="3678947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800" dirty="0"/>
              <a:t>BH</a:t>
            </a:r>
          </a:p>
          <a:p>
            <a:endParaRPr lang="en-US" sz="1800" dirty="0"/>
          </a:p>
          <a:p>
            <a:r>
              <a:rPr lang="en-US" sz="1800" dirty="0"/>
              <a:t>MANDATORY WORKSHOP  - TECH, PHOTOS, &amp; FORMS:</a:t>
            </a:r>
          </a:p>
          <a:p>
            <a:pPr marL="151102" lvl="1"/>
            <a:r>
              <a:rPr lang="en-US" sz="1800" dirty="0">
                <a:solidFill>
                  <a:srgbClr val="009999"/>
                </a:solidFill>
              </a:rPr>
              <a:t>July 26, July 28, August 2, </a:t>
            </a:r>
            <a:r>
              <a:rPr lang="en-US" sz="1800" u="sng" dirty="0">
                <a:solidFill>
                  <a:srgbClr val="009999"/>
                </a:solidFill>
              </a:rPr>
              <a:t>OR</a:t>
            </a:r>
            <a:r>
              <a:rPr lang="en-US" sz="1800" dirty="0">
                <a:solidFill>
                  <a:srgbClr val="009999"/>
                </a:solidFill>
              </a:rPr>
              <a:t> August 4 - 		</a:t>
            </a:r>
          </a:p>
          <a:p>
            <a:pPr marL="151102" lvl="1"/>
            <a:r>
              <a:rPr lang="en-US" sz="1800" dirty="0">
                <a:solidFill>
                  <a:srgbClr val="009999"/>
                </a:solidFill>
              </a:rPr>
              <a:t>Sign up for a </a:t>
            </a:r>
            <a:r>
              <a:rPr lang="en-US" sz="1800" i="1" u="sng" dirty="0">
                <a:solidFill>
                  <a:srgbClr val="009999"/>
                </a:solidFill>
              </a:rPr>
              <a:t>1 hour session </a:t>
            </a:r>
            <a:r>
              <a:rPr lang="en-US" sz="1800" dirty="0">
                <a:solidFill>
                  <a:srgbClr val="009999"/>
                </a:solidFill>
              </a:rPr>
              <a:t>between 8 AM and 12 Noon from an upcoming link on our website (under admissions) </a:t>
            </a:r>
          </a:p>
          <a:p>
            <a:pPr marL="151102" lvl="1"/>
            <a:endParaRPr lang="en-US" sz="1800" dirty="0">
              <a:solidFill>
                <a:schemeClr val="accent4">
                  <a:lumMod val="75000"/>
                </a:schemeClr>
              </a:solidFill>
            </a:endParaRPr>
          </a:p>
          <a:p>
            <a:pPr marL="151102" lvl="1"/>
            <a:r>
              <a:rPr lang="en-US" sz="1800" dirty="0"/>
              <a:t>MANDATORY ORIENTATION</a:t>
            </a:r>
          </a:p>
          <a:p>
            <a:pPr marL="151102" lvl="1"/>
            <a:r>
              <a:rPr lang="en-US" sz="1800" dirty="0">
                <a:solidFill>
                  <a:srgbClr val="009999"/>
                </a:solidFill>
              </a:rPr>
              <a:t>Monday, August 8			8:30 AM - 12 Noon </a:t>
            </a:r>
          </a:p>
          <a:p>
            <a:pPr marL="151102" lvl="1"/>
            <a:endParaRPr lang="en-US" sz="1800" dirty="0">
              <a:solidFill>
                <a:schemeClr val="accent4">
                  <a:lumMod val="75000"/>
                </a:schemeClr>
              </a:solidFill>
            </a:endParaRPr>
          </a:p>
          <a:p>
            <a:pPr marL="151102" lvl="1"/>
            <a:r>
              <a:rPr lang="en-US" sz="1800" dirty="0"/>
              <a:t>FIRST DAY OF SCHOOL FOR ALL STUDENTS</a:t>
            </a:r>
          </a:p>
          <a:p>
            <a:pPr marL="151102" lvl="1"/>
            <a:r>
              <a:rPr lang="en-US" sz="1800" dirty="0">
                <a:solidFill>
                  <a:srgbClr val="009999"/>
                </a:solidFill>
              </a:rPr>
              <a:t>Tuesday, August 9 (all students) 	7:40 AM – 10:55 AM</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24</a:t>
            </a:fld>
            <a:endParaRPr lang="en-US"/>
          </a:p>
        </p:txBody>
      </p:sp>
    </p:spTree>
    <p:extLst>
      <p:ext uri="{BB962C8B-B14F-4D97-AF65-F5344CB8AC3E}">
        <p14:creationId xmlns:p14="http://schemas.microsoft.com/office/powerpoint/2010/main" val="3295096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t>BH</a:t>
            </a:r>
          </a:p>
          <a:p>
            <a:endParaRPr lang="en-US" sz="1800" dirty="0"/>
          </a:p>
          <a:p>
            <a:pPr>
              <a:buFont typeface="Arial" panose="020B0604020202020204" pitchFamily="34" charset="0"/>
              <a:buChar char="•"/>
            </a:pPr>
            <a:r>
              <a:rPr lang="en-US" sz="1800" dirty="0"/>
              <a:t> SVGS follows Augusta County Schools Academic Calendar</a:t>
            </a:r>
          </a:p>
          <a:p>
            <a:pPr>
              <a:buFont typeface="Arial" panose="020B0604020202020204" pitchFamily="34" charset="0"/>
              <a:buChar char="•"/>
            </a:pPr>
            <a:r>
              <a:rPr lang="en-US" sz="1800" dirty="0"/>
              <a:t> Daily - Homeroom called at 7:38 &amp; begins at 7:40</a:t>
            </a:r>
          </a:p>
          <a:p>
            <a:pPr>
              <a:buFont typeface="Arial" panose="020B0604020202020204" pitchFamily="34" charset="0"/>
              <a:buChar char="•"/>
            </a:pPr>
            <a:r>
              <a:rPr lang="en-US" sz="1800" dirty="0"/>
              <a:t> Students are dismissed on a “rolling schedule” depending on home high school starting at 10:52 AM</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25</a:t>
            </a:fld>
            <a:endParaRPr lang="en-US"/>
          </a:p>
        </p:txBody>
      </p:sp>
    </p:spTree>
    <p:extLst>
      <p:ext uri="{BB962C8B-B14F-4D97-AF65-F5344CB8AC3E}">
        <p14:creationId xmlns:p14="http://schemas.microsoft.com/office/powerpoint/2010/main" val="3605170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highlight>
                  <a:srgbClr val="FFFF00"/>
                </a:highlight>
              </a:rPr>
              <a:t>BH</a:t>
            </a:r>
            <a:r>
              <a:rPr lang="en-US" sz="1800" dirty="0"/>
              <a:t> </a:t>
            </a:r>
          </a:p>
          <a:p>
            <a:r>
              <a:rPr lang="en-US" sz="1800" dirty="0"/>
              <a:t>Lecture Schedule – All 4 blocks meet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mn-lt"/>
                <a:ea typeface="Calibri"/>
                <a:cs typeface="Times New Roman"/>
              </a:rPr>
              <a:t>* Note:  3 SVGS Classes plus IWT </a:t>
            </a:r>
          </a:p>
          <a:p>
            <a:endParaRPr lang="en-US" sz="1800" dirty="0"/>
          </a:p>
          <a:p>
            <a:endParaRPr lang="en-US" sz="1800" dirty="0"/>
          </a:p>
          <a:p>
            <a:r>
              <a:rPr lang="en-US" sz="1800" dirty="0"/>
              <a:t>For first year students that means 3 classes and IWT (Independent Work Time)</a:t>
            </a:r>
          </a:p>
          <a:p>
            <a:r>
              <a:rPr lang="en-US" sz="1800" dirty="0"/>
              <a:t>Monday, Tuesday, Friday</a:t>
            </a:r>
          </a:p>
        </p:txBody>
      </p:sp>
      <p:sp>
        <p:nvSpPr>
          <p:cNvPr id="4" name="Slide Number Placeholder 3"/>
          <p:cNvSpPr>
            <a:spLocks noGrp="1"/>
          </p:cNvSpPr>
          <p:nvPr>
            <p:ph type="sldNum" sz="quarter" idx="5"/>
          </p:nvPr>
        </p:nvSpPr>
        <p:spPr/>
        <p:txBody>
          <a:bodyPr/>
          <a:lstStyle/>
          <a:p>
            <a:fld id="{8CC6D27E-E342-4D72-82BD-502015AB2CFE}" type="slidenum">
              <a:rPr lang="en-US" smtClean="0"/>
              <a:pPr/>
              <a:t>26</a:t>
            </a:fld>
            <a:endParaRPr lang="en-US"/>
          </a:p>
        </p:txBody>
      </p:sp>
    </p:spTree>
    <p:extLst>
      <p:ext uri="{BB962C8B-B14F-4D97-AF65-F5344CB8AC3E}">
        <p14:creationId xmlns:p14="http://schemas.microsoft.com/office/powerpoint/2010/main" val="2379209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BH</a:t>
            </a:r>
          </a:p>
          <a:p>
            <a:endParaRPr lang="en-US" sz="1800" dirty="0"/>
          </a:p>
          <a:p>
            <a:r>
              <a:rPr lang="en-US" sz="1800" dirty="0"/>
              <a:t>Lab Days – Extended Blocks</a:t>
            </a:r>
          </a:p>
          <a:p>
            <a:r>
              <a:rPr lang="en-US" sz="1800" dirty="0"/>
              <a:t>Wednesday and Thursday</a:t>
            </a:r>
          </a:p>
          <a:p>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ea typeface="Calibri"/>
                <a:cs typeface="Times New Roman"/>
              </a:rPr>
              <a:t>* Note:  3 SVGS Classes plus IWT </a:t>
            </a:r>
          </a:p>
          <a:p>
            <a:endParaRPr lang="en-US" sz="1800" dirty="0"/>
          </a:p>
        </p:txBody>
      </p:sp>
      <p:sp>
        <p:nvSpPr>
          <p:cNvPr id="4" name="Slide Number Placeholder 3"/>
          <p:cNvSpPr>
            <a:spLocks noGrp="1"/>
          </p:cNvSpPr>
          <p:nvPr>
            <p:ph type="sldNum" sz="quarter" idx="5"/>
          </p:nvPr>
        </p:nvSpPr>
        <p:spPr/>
        <p:txBody>
          <a:bodyPr/>
          <a:lstStyle/>
          <a:p>
            <a:fld id="{8CC6D27E-E342-4D72-82BD-502015AB2CFE}" type="slidenum">
              <a:rPr lang="en-US" smtClean="0"/>
              <a:pPr/>
              <a:t>27</a:t>
            </a:fld>
            <a:endParaRPr lang="en-US"/>
          </a:p>
        </p:txBody>
      </p:sp>
    </p:spTree>
    <p:extLst>
      <p:ext uri="{BB962C8B-B14F-4D97-AF65-F5344CB8AC3E}">
        <p14:creationId xmlns:p14="http://schemas.microsoft.com/office/powerpoint/2010/main" val="42208523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BH</a:t>
            </a:r>
          </a:p>
          <a:p>
            <a:r>
              <a:rPr lang="en-US" sz="1800" dirty="0"/>
              <a:t>Transportation</a:t>
            </a:r>
          </a:p>
          <a:p>
            <a:endParaRPr lang="en-US" sz="1800" dirty="0"/>
          </a:p>
          <a:p>
            <a:r>
              <a:rPr lang="en-US" sz="1800" dirty="0"/>
              <a:t>DRIVING: </a:t>
            </a:r>
          </a:p>
          <a:p>
            <a:r>
              <a:rPr lang="en-US" sz="1800" dirty="0"/>
              <a:t>MUST have a signed permission form AND parking permit </a:t>
            </a:r>
          </a:p>
          <a:p>
            <a:endParaRPr lang="en-US" sz="1800" dirty="0"/>
          </a:p>
          <a:p>
            <a:r>
              <a:rPr lang="en-US" sz="1800" dirty="0"/>
              <a:t>RIDING:</a:t>
            </a:r>
          </a:p>
          <a:p>
            <a:r>
              <a:rPr lang="en-US" sz="1800" dirty="0"/>
              <a:t>Must have a signed permission form ride with another driver</a:t>
            </a:r>
          </a:p>
          <a:p>
            <a:endParaRPr lang="en-US" sz="1800" dirty="0"/>
          </a:p>
          <a:p>
            <a:r>
              <a:rPr lang="en-US" sz="1800" dirty="0"/>
              <a:t>DROP OFF:  </a:t>
            </a:r>
          </a:p>
          <a:p>
            <a:pPr>
              <a:buFont typeface="Arial" panose="020B0604020202020204" pitchFamily="34" charset="0"/>
              <a:buChar char="•"/>
            </a:pPr>
            <a:r>
              <a:rPr lang="en-US" sz="1800" dirty="0"/>
              <a:t> Drop off in the morning</a:t>
            </a:r>
          </a:p>
          <a:p>
            <a:pPr>
              <a:buFont typeface="Arial" panose="020B0604020202020204" pitchFamily="34" charset="0"/>
              <a:buChar char="•"/>
            </a:pPr>
            <a:r>
              <a:rPr lang="en-US" sz="1800" dirty="0"/>
              <a:t> Ride VCTC bus back to home HS</a:t>
            </a:r>
          </a:p>
          <a:p>
            <a:pPr>
              <a:buFont typeface="Arial" panose="020B0604020202020204" pitchFamily="34" charset="0"/>
              <a:buChar char="•"/>
            </a:pPr>
            <a:r>
              <a:rPr lang="en-US" sz="1800" dirty="0"/>
              <a:t> VCTC buses leave at 11 AM to return to all high schools</a:t>
            </a:r>
          </a:p>
          <a:p>
            <a:endParaRPr lang="en-US" b="1"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28</a:t>
            </a:fld>
            <a:endParaRPr lang="en-US"/>
          </a:p>
        </p:txBody>
      </p:sp>
    </p:spTree>
    <p:extLst>
      <p:ext uri="{BB962C8B-B14F-4D97-AF65-F5344CB8AC3E}">
        <p14:creationId xmlns:p14="http://schemas.microsoft.com/office/powerpoint/2010/main" val="5732539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BH</a:t>
            </a:r>
          </a:p>
          <a:p>
            <a:r>
              <a:rPr lang="en-US" sz="1800" dirty="0"/>
              <a:t>Technology:</a:t>
            </a:r>
          </a:p>
          <a:p>
            <a:r>
              <a:rPr lang="en-US" sz="1800" dirty="0"/>
              <a:t>Must have home/evening access to the internet</a:t>
            </a:r>
          </a:p>
          <a:p>
            <a:r>
              <a:rPr lang="en-US" sz="1800" dirty="0"/>
              <a:t>SVGS open at 7 AM each school day with wireless access</a:t>
            </a:r>
          </a:p>
          <a:p>
            <a:r>
              <a:rPr lang="en-US" sz="1800" dirty="0"/>
              <a:t>School provided </a:t>
            </a:r>
            <a:r>
              <a:rPr lang="en-US" sz="1800" dirty="0" err="1"/>
              <a:t>chromebooks</a:t>
            </a:r>
            <a:r>
              <a:rPr lang="en-US" sz="1800" dirty="0"/>
              <a:t> work but do have some limitations </a:t>
            </a:r>
          </a:p>
          <a:p>
            <a:r>
              <a:rPr lang="en-US" sz="1800" dirty="0"/>
              <a:t>Access to Microsoft Office is preferable</a:t>
            </a:r>
          </a:p>
          <a:p>
            <a:r>
              <a:rPr lang="en-US" sz="1800" dirty="0"/>
              <a:t>Do not expect families to purchase a student computer</a:t>
            </a:r>
          </a:p>
          <a:p>
            <a:pPr>
              <a:buFont typeface="Arial" panose="020B0604020202020204" pitchFamily="34" charset="0"/>
              <a:buChar char="•"/>
            </a:pPr>
            <a:endParaRPr lang="en-US" dirty="0"/>
          </a:p>
          <a:p>
            <a:endParaRPr lang="en-US" b="1"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29</a:t>
            </a:fld>
            <a:endParaRPr lang="en-US"/>
          </a:p>
        </p:txBody>
      </p:sp>
    </p:spTree>
    <p:extLst>
      <p:ext uri="{BB962C8B-B14F-4D97-AF65-F5344CB8AC3E}">
        <p14:creationId xmlns:p14="http://schemas.microsoft.com/office/powerpoint/2010/main" val="3428598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t>BH</a:t>
            </a:r>
          </a:p>
          <a:p>
            <a:r>
              <a:rPr lang="en-US" sz="1800" dirty="0"/>
              <a:t>Fees</a:t>
            </a:r>
          </a:p>
          <a:p>
            <a:endParaRPr lang="en-US" sz="1800" dirty="0"/>
          </a:p>
          <a:p>
            <a:r>
              <a:rPr lang="en-US" sz="1800" dirty="0"/>
              <a:t>Studio/Lab/Tech fees ($15)</a:t>
            </a:r>
          </a:p>
          <a:p>
            <a:r>
              <a:rPr lang="en-US" sz="1800" dirty="0"/>
              <a:t>AP classes</a:t>
            </a:r>
          </a:p>
          <a:p>
            <a:pPr lvl="1"/>
            <a:r>
              <a:rPr lang="en-US" sz="1800" dirty="0"/>
              <a:t>$96 per exam invoiced in November</a:t>
            </a:r>
          </a:p>
          <a:p>
            <a:r>
              <a:rPr lang="en-US" sz="1800" dirty="0"/>
              <a:t>Dual Enrollment (DE) classes</a:t>
            </a:r>
          </a:p>
          <a:p>
            <a:pPr lvl="1"/>
            <a:r>
              <a:rPr lang="en-US" sz="1800" dirty="0"/>
              <a:t> Tuition VARIES</a:t>
            </a:r>
          </a:p>
          <a:p>
            <a:pPr lvl="1"/>
            <a:r>
              <a:rPr lang="en-US" sz="1800" dirty="0"/>
              <a:t> See course pre-registration form </a:t>
            </a:r>
          </a:p>
          <a:p>
            <a:pPr lvl="1"/>
            <a:r>
              <a:rPr lang="en-US" sz="1800" dirty="0"/>
              <a:t> Fall tuition invoiced in August </a:t>
            </a:r>
          </a:p>
          <a:p>
            <a:pPr lvl="1"/>
            <a:r>
              <a:rPr lang="en-US" sz="1800" dirty="0"/>
              <a:t> Spring tuition invoiced in January</a:t>
            </a:r>
          </a:p>
          <a:p>
            <a:r>
              <a:rPr lang="en-US" sz="1800" dirty="0"/>
              <a:t>Payment Plans available</a:t>
            </a:r>
          </a:p>
          <a:p>
            <a:r>
              <a:rPr lang="en-US" sz="1800" dirty="0"/>
              <a:t>Limited Financial aid available from PSAC based on need</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30</a:t>
            </a:fld>
            <a:endParaRPr lang="en-US"/>
          </a:p>
        </p:txBody>
      </p:sp>
    </p:spTree>
    <p:extLst>
      <p:ext uri="{BB962C8B-B14F-4D97-AF65-F5344CB8AC3E}">
        <p14:creationId xmlns:p14="http://schemas.microsoft.com/office/powerpoint/2010/main" val="1934097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Both</a:t>
            </a:r>
          </a:p>
        </p:txBody>
      </p:sp>
      <p:sp>
        <p:nvSpPr>
          <p:cNvPr id="4" name="Slide Number Placeholder 3"/>
          <p:cNvSpPr>
            <a:spLocks noGrp="1"/>
          </p:cNvSpPr>
          <p:nvPr>
            <p:ph type="sldNum" sz="quarter" idx="10"/>
          </p:nvPr>
        </p:nvSpPr>
        <p:spPr/>
        <p:txBody>
          <a:bodyPr/>
          <a:lstStyle/>
          <a:p>
            <a:fld id="{8CC6D27E-E342-4D72-82BD-502015AB2CFE}" type="slidenum">
              <a:rPr lang="en-US" smtClean="0"/>
              <a:pPr/>
              <a:t>31</a:t>
            </a:fld>
            <a:endParaRPr lang="en-US"/>
          </a:p>
        </p:txBody>
      </p:sp>
    </p:spTree>
    <p:extLst>
      <p:ext uri="{BB962C8B-B14F-4D97-AF65-F5344CB8AC3E}">
        <p14:creationId xmlns:p14="http://schemas.microsoft.com/office/powerpoint/2010/main" val="645467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Susan (Tues) or Bess (Thurs)</a:t>
            </a:r>
          </a:p>
        </p:txBody>
      </p:sp>
      <p:sp>
        <p:nvSpPr>
          <p:cNvPr id="4" name="Slide Number Placeholder 3"/>
          <p:cNvSpPr>
            <a:spLocks noGrp="1"/>
          </p:cNvSpPr>
          <p:nvPr>
            <p:ph type="sldNum" sz="quarter" idx="10"/>
          </p:nvPr>
        </p:nvSpPr>
        <p:spPr/>
        <p:txBody>
          <a:bodyPr/>
          <a:lstStyle/>
          <a:p>
            <a:fld id="{8CC6D27E-E342-4D72-82BD-502015AB2CFE}" type="slidenum">
              <a:rPr lang="en-US" smtClean="0"/>
              <a:pPr/>
              <a:t>32</a:t>
            </a:fld>
            <a:endParaRPr lang="en-US"/>
          </a:p>
        </p:txBody>
      </p:sp>
    </p:spTree>
    <p:extLst>
      <p:ext uri="{BB962C8B-B14F-4D97-AF65-F5344CB8AC3E}">
        <p14:creationId xmlns:p14="http://schemas.microsoft.com/office/powerpoint/2010/main" val="7863092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BH – </a:t>
            </a:r>
          </a:p>
          <a:p>
            <a:r>
              <a:rPr lang="en-US" sz="1800" dirty="0"/>
              <a:t>Robert Frost</a:t>
            </a:r>
          </a:p>
        </p:txBody>
      </p:sp>
      <p:sp>
        <p:nvSpPr>
          <p:cNvPr id="4" name="Slide Number Placeholder 3"/>
          <p:cNvSpPr>
            <a:spLocks noGrp="1"/>
          </p:cNvSpPr>
          <p:nvPr>
            <p:ph type="sldNum" sz="quarter" idx="10"/>
          </p:nvPr>
        </p:nvSpPr>
        <p:spPr/>
        <p:txBody>
          <a:bodyPr/>
          <a:lstStyle/>
          <a:p>
            <a:fld id="{8CC6D27E-E342-4D72-82BD-502015AB2CFE}" type="slidenum">
              <a:rPr lang="en-US" smtClean="0"/>
              <a:pPr/>
              <a:t>33</a:t>
            </a:fld>
            <a:endParaRPr lang="en-US"/>
          </a:p>
        </p:txBody>
      </p:sp>
    </p:spTree>
    <p:extLst>
      <p:ext uri="{BB962C8B-B14F-4D97-AF65-F5344CB8AC3E}">
        <p14:creationId xmlns:p14="http://schemas.microsoft.com/office/powerpoint/2010/main" val="97126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4416-AE24-4633-B678-92BD805276A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D303F2C-7CCF-4321-A096-D83FBA1F6CB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17B8C38-26B4-49A9-98AA-DC008AA45037}"/>
              </a:ext>
            </a:extLst>
          </p:cNvPr>
          <p:cNvSpPr>
            <a:spLocks noGrp="1"/>
          </p:cNvSpPr>
          <p:nvPr>
            <p:ph type="dt" sz="half" idx="10"/>
          </p:nvPr>
        </p:nvSpPr>
        <p:spPr/>
        <p:txBody>
          <a:bodyPr/>
          <a:lstStyle/>
          <a:p>
            <a:fld id="{4BDF68E2-58F2-4D09-BE8B-E3BD06533059}" type="datetimeFigureOut">
              <a:rPr lang="en-US" smtClean="0"/>
              <a:pPr/>
              <a:t>4/21/2022</a:t>
            </a:fld>
            <a:endParaRPr lang="en-US" dirty="0"/>
          </a:p>
        </p:txBody>
      </p:sp>
      <p:sp>
        <p:nvSpPr>
          <p:cNvPr id="5" name="Footer Placeholder 4">
            <a:extLst>
              <a:ext uri="{FF2B5EF4-FFF2-40B4-BE49-F238E27FC236}">
                <a16:creationId xmlns:a16="http://schemas.microsoft.com/office/drawing/2014/main" id="{22F03558-FE72-46BD-A6B7-003C511E4A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470154-459A-46C4-882E-EC57AC5889BB}"/>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14565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04000-1212-4AB1-95C8-B16C6E7988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3167F2-43E6-4E5A-91F0-76C171E34D6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745832-8B08-440D-A31B-8F918A4378A8}"/>
              </a:ext>
            </a:extLst>
          </p:cNvPr>
          <p:cNvSpPr>
            <a:spLocks noGrp="1"/>
          </p:cNvSpPr>
          <p:nvPr>
            <p:ph type="dt" sz="half" idx="10"/>
          </p:nvPr>
        </p:nvSpPr>
        <p:spPr/>
        <p:txBody>
          <a:bodyPr/>
          <a:lstStyle/>
          <a:p>
            <a:fld id="{528FC5F6-F338-4AE4-BB23-26385BCFC423}" type="datetimeFigureOut">
              <a:rPr lang="en-US" smtClean="0"/>
              <a:pPr/>
              <a:t>4/21/2022</a:t>
            </a:fld>
            <a:endParaRPr lang="en-US" dirty="0"/>
          </a:p>
        </p:txBody>
      </p:sp>
      <p:sp>
        <p:nvSpPr>
          <p:cNvPr id="5" name="Footer Placeholder 4">
            <a:extLst>
              <a:ext uri="{FF2B5EF4-FFF2-40B4-BE49-F238E27FC236}">
                <a16:creationId xmlns:a16="http://schemas.microsoft.com/office/drawing/2014/main" id="{506F89B4-E9E3-491F-A5B6-E8D59FAB12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BA0D470-3C8E-47F0-878E-257C16A9307F}"/>
              </a:ext>
            </a:extLst>
          </p:cNvPr>
          <p:cNvSpPr>
            <a:spLocks noGrp="1"/>
          </p:cNvSpPr>
          <p:nvPr>
            <p:ph type="sldNum" sz="quarter" idx="12"/>
          </p:nvPr>
        </p:nvSpPr>
        <p:spPr/>
        <p:txBody>
          <a:bodyPr/>
          <a:lstStyle/>
          <a:p>
            <a:fld id="{6113E31D-E2AB-40D1-8B51-AFA5AFEF393A}" type="slidenum">
              <a:rPr lang="en-US" smtClean="0"/>
              <a:pPr/>
              <a:t>‹#›</a:t>
            </a:fld>
            <a:endParaRPr lang="en-US" dirty="0"/>
          </a:p>
        </p:txBody>
      </p:sp>
    </p:spTree>
    <p:extLst>
      <p:ext uri="{BB962C8B-B14F-4D97-AF65-F5344CB8AC3E}">
        <p14:creationId xmlns:p14="http://schemas.microsoft.com/office/powerpoint/2010/main" val="1138180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A045-7146-4822-9355-2F036F8150F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6D267CC-8FE1-4093-9BCB-F05B10421A1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C41643-010E-4A7B-811C-CCD84230CF17}"/>
              </a:ext>
            </a:extLst>
          </p:cNvPr>
          <p:cNvSpPr>
            <a:spLocks noGrp="1"/>
          </p:cNvSpPr>
          <p:nvPr>
            <p:ph type="dt" sz="half" idx="10"/>
          </p:nvPr>
        </p:nvSpPr>
        <p:spPr/>
        <p:txBody>
          <a:bodyPr/>
          <a:lstStyle/>
          <a:p>
            <a:fld id="{20EBB0C4-6273-4C6E-B9BD-2EDC30F1CD52}" type="datetimeFigureOut">
              <a:rPr lang="en-US" smtClean="0"/>
              <a:pPr/>
              <a:t>4/21/2022</a:t>
            </a:fld>
            <a:endParaRPr lang="en-US" dirty="0"/>
          </a:p>
        </p:txBody>
      </p:sp>
      <p:sp>
        <p:nvSpPr>
          <p:cNvPr id="5" name="Footer Placeholder 4">
            <a:extLst>
              <a:ext uri="{FF2B5EF4-FFF2-40B4-BE49-F238E27FC236}">
                <a16:creationId xmlns:a16="http://schemas.microsoft.com/office/drawing/2014/main" id="{2B8A658C-9380-41B3-A54A-86412FC2B5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0117B7-10BA-4B7A-BB99-5613CF32481E}"/>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48754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9FAE-2ED9-4B21-BE65-46575BFFDA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E1BAB2-E835-4C61-BE2E-8947AEDD3D43}"/>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EF47D-7F47-412E-821A-E1C5281C613E}"/>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AA9968-D3B2-433B-B21F-6B9392690B26}"/>
              </a:ext>
            </a:extLst>
          </p:cNvPr>
          <p:cNvSpPr>
            <a:spLocks noGrp="1"/>
          </p:cNvSpPr>
          <p:nvPr>
            <p:ph type="dt" sz="half" idx="10"/>
          </p:nvPr>
        </p:nvSpPr>
        <p:spPr/>
        <p:txBody>
          <a:bodyPr/>
          <a:lstStyle/>
          <a:p>
            <a:fld id="{19AB4D41-86C1-4908-B66A-0B50CEB3BF29}" type="datetimeFigureOut">
              <a:rPr lang="en-US" smtClean="0"/>
              <a:pPr/>
              <a:t>4/21/2022</a:t>
            </a:fld>
            <a:endParaRPr lang="en-US" dirty="0"/>
          </a:p>
        </p:txBody>
      </p:sp>
      <p:sp>
        <p:nvSpPr>
          <p:cNvPr id="6" name="Footer Placeholder 5">
            <a:extLst>
              <a:ext uri="{FF2B5EF4-FFF2-40B4-BE49-F238E27FC236}">
                <a16:creationId xmlns:a16="http://schemas.microsoft.com/office/drawing/2014/main" id="{5B5EFB45-A4EB-4AEB-9521-B2E4F8D220B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9E293E1-86E3-4BD5-9C43-35FB0F9B8A24}"/>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89037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0A0D4-E184-487A-BDB4-56BD1A19CCD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EE7CC1-7368-477A-A19B-4960442EFAC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8022E4A-85B9-43FC-8184-B0BD8B89952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00545E-7029-4CC4-AB7F-1065D79E836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22B35824-9753-4CC8-B02D-D4DF38243A4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6B329C-D124-4FCB-9F87-931BB8D1EFA0}"/>
              </a:ext>
            </a:extLst>
          </p:cNvPr>
          <p:cNvSpPr>
            <a:spLocks noGrp="1"/>
          </p:cNvSpPr>
          <p:nvPr>
            <p:ph type="dt" sz="half" idx="10"/>
          </p:nvPr>
        </p:nvSpPr>
        <p:spPr/>
        <p:txBody>
          <a:bodyPr/>
          <a:lstStyle/>
          <a:p>
            <a:fld id="{E6426E2C-56C1-4E0D-A793-0088A7FDD37E}" type="datetimeFigureOut">
              <a:rPr lang="en-US" smtClean="0"/>
              <a:pPr/>
              <a:t>4/21/2022</a:t>
            </a:fld>
            <a:endParaRPr lang="en-US" dirty="0"/>
          </a:p>
        </p:txBody>
      </p:sp>
      <p:sp>
        <p:nvSpPr>
          <p:cNvPr id="8" name="Footer Placeholder 7">
            <a:extLst>
              <a:ext uri="{FF2B5EF4-FFF2-40B4-BE49-F238E27FC236}">
                <a16:creationId xmlns:a16="http://schemas.microsoft.com/office/drawing/2014/main" id="{713EA779-AC81-4E55-BCE9-FC2A1818B64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E9F3F54-3018-421A-9292-1B3624642B16}"/>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58068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981E9-8D05-4BF8-9E2E-3F01056713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9CDC9D-BB25-43F1-928A-7E28843E7B85}"/>
              </a:ext>
            </a:extLst>
          </p:cNvPr>
          <p:cNvSpPr>
            <a:spLocks noGrp="1"/>
          </p:cNvSpPr>
          <p:nvPr>
            <p:ph type="dt" sz="half" idx="10"/>
          </p:nvPr>
        </p:nvSpPr>
        <p:spPr/>
        <p:txBody>
          <a:bodyPr/>
          <a:lstStyle/>
          <a:p>
            <a:fld id="{C8C39B41-D8B5-4052-B551-9B5525EAA8B6}" type="datetimeFigureOut">
              <a:rPr lang="en-US" smtClean="0"/>
              <a:pPr/>
              <a:t>4/21/2022</a:t>
            </a:fld>
            <a:endParaRPr lang="en-US" dirty="0"/>
          </a:p>
        </p:txBody>
      </p:sp>
      <p:sp>
        <p:nvSpPr>
          <p:cNvPr id="4" name="Footer Placeholder 3">
            <a:extLst>
              <a:ext uri="{FF2B5EF4-FFF2-40B4-BE49-F238E27FC236}">
                <a16:creationId xmlns:a16="http://schemas.microsoft.com/office/drawing/2014/main" id="{6FD9FD6C-0F37-4F7C-B5CB-1F0E9B01760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AB8A6B3-49D6-4609-9C4F-E227314F47AE}"/>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40684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69F005-73CD-46BD-A227-4385B39E193B}"/>
              </a:ext>
            </a:extLst>
          </p:cNvPr>
          <p:cNvSpPr>
            <a:spLocks noGrp="1"/>
          </p:cNvSpPr>
          <p:nvPr>
            <p:ph type="dt" sz="half" idx="10"/>
          </p:nvPr>
        </p:nvSpPr>
        <p:spPr/>
        <p:txBody>
          <a:bodyPr/>
          <a:lstStyle/>
          <a:p>
            <a:fld id="{4D94136C-8742-45B2-AF27-D93DF72833A9}" type="datetimeFigureOut">
              <a:rPr lang="en-US" smtClean="0"/>
              <a:pPr/>
              <a:t>4/21/2022</a:t>
            </a:fld>
            <a:endParaRPr lang="en-US" dirty="0"/>
          </a:p>
        </p:txBody>
      </p:sp>
      <p:sp>
        <p:nvSpPr>
          <p:cNvPr id="3" name="Footer Placeholder 2">
            <a:extLst>
              <a:ext uri="{FF2B5EF4-FFF2-40B4-BE49-F238E27FC236}">
                <a16:creationId xmlns:a16="http://schemas.microsoft.com/office/drawing/2014/main" id="{8B45E7AA-DE3F-418B-9015-6D623F7EB16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8B37FB2-F4A3-4E50-9069-ADADF566A17A}"/>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0534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7E2C9-CD70-4D7E-ABBF-9E86FE9B55E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0EF3403-3521-4122-BC6C-E3920D6AD85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12BF9E-750B-4387-A74A-E88AD121182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D76ABF4-303A-4696-AFB4-5532DD2B15D9}"/>
              </a:ext>
            </a:extLst>
          </p:cNvPr>
          <p:cNvSpPr>
            <a:spLocks noGrp="1"/>
          </p:cNvSpPr>
          <p:nvPr>
            <p:ph type="dt" sz="half" idx="10"/>
          </p:nvPr>
        </p:nvSpPr>
        <p:spPr/>
        <p:txBody>
          <a:bodyPr/>
          <a:lstStyle/>
          <a:p>
            <a:fld id="{32ABBEA6-7C60-4B02-AE87-00D78D8422AF}" type="datetimeFigureOut">
              <a:rPr lang="en-US" smtClean="0"/>
              <a:pPr/>
              <a:t>4/21/2022</a:t>
            </a:fld>
            <a:endParaRPr lang="en-US" dirty="0"/>
          </a:p>
        </p:txBody>
      </p:sp>
      <p:sp>
        <p:nvSpPr>
          <p:cNvPr id="6" name="Footer Placeholder 5">
            <a:extLst>
              <a:ext uri="{FF2B5EF4-FFF2-40B4-BE49-F238E27FC236}">
                <a16:creationId xmlns:a16="http://schemas.microsoft.com/office/drawing/2014/main" id="{55BFA769-7C46-41E3-90DF-192AFB71EA40}"/>
              </a:ext>
            </a:extLst>
          </p:cNvPr>
          <p:cNvSpPr>
            <a:spLocks noGrp="1"/>
          </p:cNvSpPr>
          <p:nvPr>
            <p:ph type="ftr" sz="quarter" idx="11"/>
          </p:nvPr>
        </p:nvSpPr>
        <p:spPr/>
        <p:txBody>
          <a:bodyPr/>
          <a:lstStyle/>
          <a:p>
            <a:endParaRPr lang="en-US" dirty="0">
              <a:solidFill>
                <a:srgbClr val="422754"/>
              </a:solidFill>
            </a:endParaRPr>
          </a:p>
        </p:txBody>
      </p:sp>
      <p:sp>
        <p:nvSpPr>
          <p:cNvPr id="7" name="Slide Number Placeholder 6">
            <a:extLst>
              <a:ext uri="{FF2B5EF4-FFF2-40B4-BE49-F238E27FC236}">
                <a16:creationId xmlns:a16="http://schemas.microsoft.com/office/drawing/2014/main" id="{53354A3E-BEAB-4D20-BC26-5E8DABEF382C}"/>
              </a:ext>
            </a:extLst>
          </p:cNvPr>
          <p:cNvSpPr>
            <a:spLocks noGrp="1"/>
          </p:cNvSpPr>
          <p:nvPr>
            <p:ph type="sldNum" sz="quarter" idx="12"/>
          </p:nvPr>
        </p:nvSpPr>
        <p:spPr/>
        <p:txBody>
          <a:bodyPr/>
          <a:lstStyle/>
          <a:p>
            <a:fld id="{4FAB73BC-B049-4115-A692-8D63A059BFB8}" type="slidenum">
              <a:rPr lang="en-US" smtClean="0">
                <a:solidFill>
                  <a:srgbClr val="422754"/>
                </a:solidFill>
              </a:rPr>
              <a:pPr/>
              <a:t>‹#›</a:t>
            </a:fld>
            <a:endParaRPr lang="en-US" dirty="0">
              <a:solidFill>
                <a:srgbClr val="422754"/>
              </a:solidFill>
            </a:endParaRPr>
          </a:p>
        </p:txBody>
      </p:sp>
    </p:spTree>
    <p:extLst>
      <p:ext uri="{BB962C8B-B14F-4D97-AF65-F5344CB8AC3E}">
        <p14:creationId xmlns:p14="http://schemas.microsoft.com/office/powerpoint/2010/main" val="3609164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A67A-711D-4B9F-81EF-3401CD3566C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77EEA6A-1947-4C83-8CEF-4EA772CCEF1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E083D5C0-3FA3-4063-B398-3CEDDBE977E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71CABF1-540B-4ED5-B5B4-F9B81A7B0765}"/>
              </a:ext>
            </a:extLst>
          </p:cNvPr>
          <p:cNvSpPr>
            <a:spLocks noGrp="1"/>
          </p:cNvSpPr>
          <p:nvPr>
            <p:ph type="dt" sz="half" idx="10"/>
          </p:nvPr>
        </p:nvSpPr>
        <p:spPr/>
        <p:txBody>
          <a:bodyPr/>
          <a:lstStyle/>
          <a:p>
            <a:fld id="{C9CAD897-D46E-4AD2-BD9B-49DD3E640873}" type="datetimeFigureOut">
              <a:rPr lang="en-US" smtClean="0"/>
              <a:pPr/>
              <a:t>4/21/2022</a:t>
            </a:fld>
            <a:endParaRPr lang="en-US" dirty="0"/>
          </a:p>
        </p:txBody>
      </p:sp>
      <p:sp>
        <p:nvSpPr>
          <p:cNvPr id="6" name="Footer Placeholder 5">
            <a:extLst>
              <a:ext uri="{FF2B5EF4-FFF2-40B4-BE49-F238E27FC236}">
                <a16:creationId xmlns:a16="http://schemas.microsoft.com/office/drawing/2014/main" id="{07466C29-2A0C-40E9-BBB5-4E836E298D9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26C9D4D-713A-4D4F-A79D-308CC942FB41}"/>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50195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B528-3140-4016-BA73-B4584E62C6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3289DD-39B9-4E8D-BB64-91057BE58E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7174F-C251-4372-BFCF-7018C7F611FF}"/>
              </a:ext>
            </a:extLst>
          </p:cNvPr>
          <p:cNvSpPr>
            <a:spLocks noGrp="1"/>
          </p:cNvSpPr>
          <p:nvPr>
            <p:ph type="dt" sz="half" idx="10"/>
          </p:nvPr>
        </p:nvSpPr>
        <p:spPr/>
        <p:txBody>
          <a:bodyPr/>
          <a:lstStyle/>
          <a:p>
            <a:fld id="{2E2D6473-DF6D-4702-B328-E0DD40540A4E}" type="datetimeFigureOut">
              <a:rPr lang="en-US" smtClean="0"/>
              <a:pPr/>
              <a:t>4/21/2022</a:t>
            </a:fld>
            <a:endParaRPr lang="en-US" dirty="0"/>
          </a:p>
        </p:txBody>
      </p:sp>
      <p:sp>
        <p:nvSpPr>
          <p:cNvPr id="5" name="Footer Placeholder 4">
            <a:extLst>
              <a:ext uri="{FF2B5EF4-FFF2-40B4-BE49-F238E27FC236}">
                <a16:creationId xmlns:a16="http://schemas.microsoft.com/office/drawing/2014/main" id="{140C258C-129B-4FCD-B32C-29782DBBBD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B50D04-7911-41EC-9FDD-8B136ABAD187}"/>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21782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62A910-F07E-4A8B-B530-5B98095775A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12921E-8A4B-4F1D-9571-85EB08275C12}"/>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ED146-70E5-4694-8319-06BDC4BDB6F5}"/>
              </a:ext>
            </a:extLst>
          </p:cNvPr>
          <p:cNvSpPr>
            <a:spLocks noGrp="1"/>
          </p:cNvSpPr>
          <p:nvPr>
            <p:ph type="dt" sz="half" idx="10"/>
          </p:nvPr>
        </p:nvSpPr>
        <p:spPr/>
        <p:txBody>
          <a:bodyPr/>
          <a:lstStyle/>
          <a:p>
            <a:fld id="{E26F7E3A-B166-407D-9866-32884E7D5B37}" type="datetimeFigureOut">
              <a:rPr lang="en-US" smtClean="0"/>
              <a:pPr/>
              <a:t>4/21/2022</a:t>
            </a:fld>
            <a:endParaRPr lang="en-US" dirty="0"/>
          </a:p>
        </p:txBody>
      </p:sp>
      <p:sp>
        <p:nvSpPr>
          <p:cNvPr id="5" name="Footer Placeholder 4">
            <a:extLst>
              <a:ext uri="{FF2B5EF4-FFF2-40B4-BE49-F238E27FC236}">
                <a16:creationId xmlns:a16="http://schemas.microsoft.com/office/drawing/2014/main" id="{BB26BCC6-663D-496B-B403-B8B783EE700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C49EB1-FDC4-4C42-BCBD-F7FC78AE99BB}"/>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36673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311700" y="593367"/>
            <a:ext cx="8520600" cy="831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body" idx="1"/>
          </p:nvPr>
        </p:nvSpPr>
        <p:spPr>
          <a:xfrm>
            <a:off x="311700" y="1536633"/>
            <a:ext cx="85206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sldNum" idx="12"/>
          </p:nvPr>
        </p:nvSpPr>
        <p:spPr>
          <a:xfrm>
            <a:off x="8497999" y="6251677"/>
            <a:ext cx="548700" cy="524800"/>
          </a:xfrm>
          <a:prstGeom prst="rect">
            <a:avLst/>
          </a:prstGeom>
        </p:spPr>
        <p:txBody>
          <a:bodyPr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3520114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aption">
    <p:spTree>
      <p:nvGrpSpPr>
        <p:cNvPr id="1" name="Shape 44"/>
        <p:cNvGrpSpPr/>
        <p:nvPr/>
      </p:nvGrpSpPr>
      <p:grpSpPr>
        <a:xfrm>
          <a:off x="0" y="0"/>
          <a:ext cx="0" cy="0"/>
          <a:chOff x="0" y="0"/>
          <a:chExt cx="0" cy="0"/>
        </a:xfrm>
      </p:grpSpPr>
      <p:sp>
        <p:nvSpPr>
          <p:cNvPr id="45" name="Shape 45"/>
          <p:cNvSpPr txBox="1">
            <a:spLocks noGrp="1"/>
          </p:cNvSpPr>
          <p:nvPr>
            <p:ph type="body" idx="1"/>
          </p:nvPr>
        </p:nvSpPr>
        <p:spPr>
          <a:xfrm>
            <a:off x="311700" y="5640767"/>
            <a:ext cx="5998800" cy="806800"/>
          </a:xfrm>
          <a:prstGeom prst="rect">
            <a:avLst/>
          </a:prstGeom>
        </p:spPr>
        <p:txBody>
          <a:bodyPr lIns="91425" tIns="91425" rIns="91425" bIns="91425" anchor="ctr" anchorCtr="0"/>
          <a:lstStyle>
            <a:lvl1pPr lvl="0">
              <a:lnSpc>
                <a:spcPct val="100000"/>
              </a:lnSpc>
              <a:spcBef>
                <a:spcPts val="0"/>
              </a:spcBef>
              <a:spcAft>
                <a:spcPts val="0"/>
              </a:spcAft>
              <a:buSzPct val="100000"/>
              <a:buNone/>
              <a:defRPr sz="2100"/>
            </a:lvl1pPr>
          </a:lstStyle>
          <a:p>
            <a:endParaRPr/>
          </a:p>
        </p:txBody>
      </p:sp>
      <p:sp>
        <p:nvSpPr>
          <p:cNvPr id="46" name="Shape 46"/>
          <p:cNvSpPr txBox="1">
            <a:spLocks noGrp="1"/>
          </p:cNvSpPr>
          <p:nvPr>
            <p:ph type="sldNum" idx="12"/>
          </p:nvPr>
        </p:nvSpPr>
        <p:spPr>
          <a:xfrm>
            <a:off x="8497999" y="6251677"/>
            <a:ext cx="548700" cy="524800"/>
          </a:xfrm>
          <a:prstGeom prst="rect">
            <a:avLst/>
          </a:prstGeom>
        </p:spPr>
        <p:txBody>
          <a:bodyPr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168792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52CF46-2E5D-4D5A-9023-B47CDD7EB98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EB80D9-F5C2-4F8C-AE7D-0E7E4171406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B8FF9B-C070-497D-9423-F5F4810A05E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eaLnBrk="1" fontAlgn="auto" hangingPunct="1">
              <a:spcBef>
                <a:spcPts val="0"/>
              </a:spcBef>
              <a:spcAft>
                <a:spcPts val="0"/>
              </a:spcAft>
            </a:pPr>
            <a:fld id="{98624D31-43A5-475A-80CF-332C9F6DCF35}" type="datetimeFigureOut">
              <a:rPr lang="en-US" smtClean="0">
                <a:latin typeface="Calibri" panose="020F0502020204030204"/>
              </a:rPr>
              <a:pPr defTabSz="342900" eaLnBrk="1" fontAlgn="auto" hangingPunct="1">
                <a:spcBef>
                  <a:spcPts val="0"/>
                </a:spcBef>
                <a:spcAft>
                  <a:spcPts val="0"/>
                </a:spcAft>
              </a:pPr>
              <a:t>4/21/2022</a:t>
            </a:fld>
            <a:endParaRPr lang="en-US" dirty="0">
              <a:latin typeface="Calibri" panose="020F0502020204030204"/>
            </a:endParaRPr>
          </a:p>
        </p:txBody>
      </p:sp>
      <p:sp>
        <p:nvSpPr>
          <p:cNvPr id="5" name="Footer Placeholder 4">
            <a:extLst>
              <a:ext uri="{FF2B5EF4-FFF2-40B4-BE49-F238E27FC236}">
                <a16:creationId xmlns:a16="http://schemas.microsoft.com/office/drawing/2014/main" id="{D3FF83A6-FFE3-4FE1-A24C-BA41F264D82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eaLnBrk="1" fontAlgn="auto" hangingPunct="1">
              <a:spcBef>
                <a:spcPts val="0"/>
              </a:spcBef>
              <a:spcAft>
                <a:spcPts val="0"/>
              </a:spcAft>
            </a:pPr>
            <a:endParaRPr lang="en-US" dirty="0">
              <a:latin typeface="Calibri" panose="020F0502020204030204"/>
            </a:endParaRPr>
          </a:p>
        </p:txBody>
      </p:sp>
      <p:sp>
        <p:nvSpPr>
          <p:cNvPr id="6" name="Slide Number Placeholder 5">
            <a:extLst>
              <a:ext uri="{FF2B5EF4-FFF2-40B4-BE49-F238E27FC236}">
                <a16:creationId xmlns:a16="http://schemas.microsoft.com/office/drawing/2014/main" id="{84D4D81A-E5B9-46F4-B66D-F6F3F731804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342900" eaLnBrk="1" fontAlgn="auto" hangingPunct="1">
              <a:spcBef>
                <a:spcPts val="0"/>
              </a:spcBef>
              <a:spcAft>
                <a:spcPts val="0"/>
              </a:spcAft>
            </a:pPr>
            <a:fld id="{4FAB73BC-B049-4115-A692-8D63A059BFB8}" type="slidenum">
              <a:rPr lang="en-US" smtClean="0">
                <a:latin typeface="Calibri" panose="020F0502020204030204"/>
              </a:rPr>
              <a:pPr defTabSz="342900" eaLnBrk="1" fontAlgn="auto" hangingPunct="1">
                <a:spcBef>
                  <a:spcPts val="0"/>
                </a:spcBef>
                <a:spcAft>
                  <a:spcPts val="0"/>
                </a:spcAft>
              </a:pPr>
              <a:t>‹#›</a:t>
            </a:fld>
            <a:endParaRPr lang="en-US" dirty="0">
              <a:latin typeface="Calibri" panose="020F0502020204030204"/>
            </a:endParaRPr>
          </a:p>
        </p:txBody>
      </p:sp>
    </p:spTree>
    <p:extLst>
      <p:ext uri="{BB962C8B-B14F-4D97-AF65-F5344CB8AC3E}">
        <p14:creationId xmlns:p14="http://schemas.microsoft.com/office/powerpoint/2010/main" val="291491528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pikist.com/free-photo-xkpsj" TargetMode="External"/><Relationship Id="rId5" Type="http://schemas.openxmlformats.org/officeDocument/2006/relationships/image" Target="../media/image8.jpg"/><Relationship Id="rId4" Type="http://schemas.openxmlformats.org/officeDocument/2006/relationships/hyperlink" Target="https://pixnio.com/media/underneath-big-tree-tall-woo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news.schoolsdo.org/2017/11/parcc-algebra-2-factor-an-unknown-polynomia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marxattac.org/home/azote-de-neoclasicos/en-pocas-palabras-3-los-keynesianos/" TargetMode="External"/><Relationship Id="rId5" Type="http://schemas.openxmlformats.org/officeDocument/2006/relationships/image" Target="../media/image17.JPG"/><Relationship Id="rId4" Type="http://schemas.openxmlformats.org/officeDocument/2006/relationships/hyperlink" Target="https://www.flickr.com/photos/bpcp/528034499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svgsstudentnews.wordpress.co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29.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markbialczak.com/2018/07/06/a-new-spot-to-watch-the-ballpark-fireworks-works-out-glowingly/" TargetMode="External"/><Relationship Id="rId5" Type="http://schemas.openxmlformats.org/officeDocument/2006/relationships/image" Target="../media/image35.jpeg"/><Relationship Id="rId4" Type="http://schemas.openxmlformats.org/officeDocument/2006/relationships/hyperlink" Target="http://cronkitenewsonline.com/2014/02/eager-to-get-seat-belts-on-students-senator-drove-a-school-bu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hyperlink" Target="https://www.edsurge.com/product-reviews/aleks-highere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533400" y="2743200"/>
            <a:ext cx="8001000" cy="2438400"/>
          </a:xfrm>
        </p:spPr>
        <p:txBody>
          <a:bodyPr>
            <a:normAutofit fontScale="90000"/>
          </a:bodyPr>
          <a:lstStyle/>
          <a:p>
            <a:pPr marL="342900" indent="-342900" algn="ctr">
              <a:lnSpc>
                <a:spcPct val="90000"/>
              </a:lnSpc>
              <a:spcBef>
                <a:spcPct val="20000"/>
              </a:spcBef>
            </a:pPr>
            <a:r>
              <a:rPr lang="en-US" sz="8700" b="1" dirty="0">
                <a:solidFill>
                  <a:srgbClr val="7030A0"/>
                </a:solidFill>
                <a:effectLst>
                  <a:outerShdw blurRad="38100" dist="38100" dir="2700000" algn="tl">
                    <a:srgbClr val="000000"/>
                  </a:outerShdw>
                </a:effectLst>
                <a:latin typeface="+mn-lt"/>
              </a:rPr>
              <a:t>Welcome to SVGS!</a:t>
            </a:r>
            <a:br>
              <a:rPr lang="en-US" sz="4400" dirty="0">
                <a:effectLst>
                  <a:outerShdw blurRad="38100" dist="38100" dir="2700000" algn="tl">
                    <a:srgbClr val="000000"/>
                  </a:outerShdw>
                </a:effectLst>
              </a:rPr>
            </a:br>
            <a:endParaRPr lang="en-US" dirty="0"/>
          </a:p>
        </p:txBody>
      </p:sp>
      <p:sp>
        <p:nvSpPr>
          <p:cNvPr id="4" name="Subtitle 3"/>
          <p:cNvSpPr>
            <a:spLocks noGrp="1"/>
          </p:cNvSpPr>
          <p:nvPr>
            <p:ph type="subTitle" idx="1"/>
          </p:nvPr>
        </p:nvSpPr>
        <p:spPr>
          <a:xfrm>
            <a:off x="304800" y="4572000"/>
            <a:ext cx="8534400" cy="609600"/>
          </a:xfrm>
        </p:spPr>
        <p:txBody>
          <a:bodyPr>
            <a:noAutofit/>
          </a:bodyPr>
          <a:lstStyle/>
          <a:p>
            <a:pPr algn="ctr"/>
            <a:r>
              <a:rPr lang="en-US" sz="3800" dirty="0">
                <a:solidFill>
                  <a:schemeClr val="accent1"/>
                </a:solidFill>
                <a:latin typeface="+mn-lt"/>
              </a:rPr>
              <a:t>New Student and Parent Meeting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5308" y="304800"/>
            <a:ext cx="3072384" cy="21549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6144" y="3581400"/>
            <a:ext cx="3860800" cy="2895600"/>
          </a:xfrm>
          <a:prstGeom prst="rect">
            <a:avLst/>
          </a:prstGeom>
        </p:spPr>
      </p:pic>
      <p:sp>
        <p:nvSpPr>
          <p:cNvPr id="132098" name="Rectangle 2"/>
          <p:cNvSpPr>
            <a:spLocks noGrp="1" noChangeArrowheads="1"/>
          </p:cNvSpPr>
          <p:nvPr>
            <p:ph type="title"/>
          </p:nvPr>
        </p:nvSpPr>
        <p:spPr>
          <a:xfrm>
            <a:off x="228600" y="76201"/>
            <a:ext cx="4526412" cy="1142999"/>
          </a:xfrm>
        </p:spPr>
        <p:txBody>
          <a:bodyPr>
            <a:normAutofit fontScale="90000"/>
          </a:bodyPr>
          <a:lstStyle/>
          <a:p>
            <a:pPr algn="ctr"/>
            <a:r>
              <a:rPr lang="en-US" sz="5300" b="1" dirty="0">
                <a:latin typeface="+mn-lt"/>
              </a:rPr>
              <a:t>SVGS </a:t>
            </a:r>
            <a:r>
              <a:rPr lang="en-US" sz="5300" b="1" i="1" dirty="0">
                <a:latin typeface="+mn-lt"/>
              </a:rPr>
              <a:t>“Mission”</a:t>
            </a:r>
            <a:br>
              <a:rPr lang="en-US" b="1" i="1" dirty="0">
                <a:latin typeface="+mn-lt"/>
              </a:rPr>
            </a:br>
            <a:endParaRPr lang="en-US" b="1" i="1" dirty="0">
              <a:latin typeface="+mn-lt"/>
            </a:endParaRPr>
          </a:p>
        </p:txBody>
      </p:sp>
      <p:sp>
        <p:nvSpPr>
          <p:cNvPr id="132099" name="Rectangle 3"/>
          <p:cNvSpPr>
            <a:spLocks noGrp="1" noChangeArrowheads="1"/>
          </p:cNvSpPr>
          <p:nvPr>
            <p:ph idx="1"/>
          </p:nvPr>
        </p:nvSpPr>
        <p:spPr>
          <a:xfrm>
            <a:off x="228600" y="990600"/>
            <a:ext cx="4627880" cy="5791199"/>
          </a:xfrm>
        </p:spPr>
        <p:txBody>
          <a:bodyPr>
            <a:normAutofit lnSpcReduction="10000"/>
          </a:bodyPr>
          <a:lstStyle/>
          <a:p>
            <a:pPr>
              <a:lnSpc>
                <a:spcPct val="90000"/>
              </a:lnSpc>
              <a:buFont typeface="Arial" panose="020B0604020202020204" pitchFamily="34" charset="0"/>
              <a:buChar char="•"/>
            </a:pPr>
            <a:r>
              <a:rPr lang="en-US" sz="2800" dirty="0">
                <a:latin typeface="Calibri" panose="020F0502020204030204" pitchFamily="34" charset="0"/>
                <a:cs typeface="Calibri" panose="020F0502020204030204" pitchFamily="34" charset="0"/>
              </a:rPr>
              <a:t> To provide a challenging environment for learning in the arts and sciences</a:t>
            </a:r>
          </a:p>
          <a:p>
            <a:pPr>
              <a:lnSpc>
                <a:spcPct val="90000"/>
              </a:lnSpc>
            </a:pPr>
            <a:endParaRPr lang="en-US" sz="28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2800" dirty="0">
                <a:latin typeface="Calibri" panose="020F0502020204030204" pitchFamily="34" charset="0"/>
                <a:cs typeface="Calibri" panose="020F0502020204030204" pitchFamily="34" charset="0"/>
              </a:rPr>
              <a:t> To provide practical and professional opportunities for building skills and knowledge necessary for success here, in college, and throughout life</a:t>
            </a:r>
          </a:p>
          <a:p>
            <a:pPr>
              <a:lnSpc>
                <a:spcPct val="90000"/>
              </a:lnSpc>
            </a:pPr>
            <a:endParaRPr lang="en-US" sz="2800" dirty="0">
              <a:latin typeface="Calibri" panose="020F0502020204030204" pitchFamily="34" charset="0"/>
              <a:cs typeface="Calibri" panose="020F0502020204030204" pitchFamily="34" charset="0"/>
            </a:endParaRPr>
          </a:p>
          <a:p>
            <a:pPr>
              <a:lnSpc>
                <a:spcPct val="90000"/>
              </a:lnSpc>
              <a:buFont typeface="Arial" panose="020B0604020202020204" pitchFamily="34" charset="0"/>
              <a:buChar char="•"/>
            </a:pPr>
            <a:r>
              <a:rPr lang="en-US" sz="2800" dirty="0">
                <a:latin typeface="Calibri" panose="020F0502020204030204" pitchFamily="34" charset="0"/>
                <a:cs typeface="Calibri" panose="020F0502020204030204" pitchFamily="34" charset="0"/>
              </a:rPr>
              <a:t> To provide support for students as they grow and adjust to new intellectual and personal challenges </a:t>
            </a:r>
          </a:p>
          <a:p>
            <a:pPr lvl="1">
              <a:lnSpc>
                <a:spcPct val="90000"/>
              </a:lnSpc>
              <a:buNone/>
            </a:pPr>
            <a:endParaRPr lang="en-US" sz="1800" i="1"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7576" y="381001"/>
            <a:ext cx="3859367" cy="2895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0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0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134172"/>
            <a:ext cx="7315200" cy="1143000"/>
          </a:xfrm>
        </p:spPr>
        <p:txBody>
          <a:bodyPr>
            <a:noAutofit/>
          </a:bodyPr>
          <a:lstStyle/>
          <a:p>
            <a:pPr algn="ctr"/>
            <a:r>
              <a:rPr lang="en-US" sz="4800" b="1" dirty="0">
                <a:solidFill>
                  <a:schemeClr val="tx1"/>
                </a:solidFill>
                <a:latin typeface="+mn-lt"/>
              </a:rPr>
              <a:t>SVGS </a:t>
            </a:r>
            <a:r>
              <a:rPr lang="en-US" sz="4800" b="1" i="1" dirty="0">
                <a:solidFill>
                  <a:schemeClr val="tx1"/>
                </a:solidFill>
                <a:latin typeface="+mn-lt"/>
              </a:rPr>
              <a:t>“Skills for the Ages”</a:t>
            </a:r>
          </a:p>
        </p:txBody>
      </p:sp>
      <p:pic>
        <p:nvPicPr>
          <p:cNvPr id="2" name="Picture 1"/>
          <p:cNvPicPr/>
          <p:nvPr/>
        </p:nvPicPr>
        <p:blipFill rotWithShape="1">
          <a:blip r:embed="rId3" cstate="print">
            <a:extLst>
              <a:ext uri="{28A0092B-C50C-407E-A947-70E740481C1C}">
                <a14:useLocalDpi xmlns:a14="http://schemas.microsoft.com/office/drawing/2010/main" val="0"/>
              </a:ext>
            </a:extLst>
          </a:blip>
          <a:srcRect r="2500"/>
          <a:stretch/>
        </p:blipFill>
        <p:spPr>
          <a:xfrm>
            <a:off x="0" y="2286000"/>
            <a:ext cx="9144000" cy="3048000"/>
          </a:xfrm>
          <a:prstGeom prst="rect">
            <a:avLst/>
          </a:prstGeom>
        </p:spPr>
      </p:pic>
    </p:spTree>
    <p:extLst>
      <p:ext uri="{BB962C8B-B14F-4D97-AF65-F5344CB8AC3E}">
        <p14:creationId xmlns:p14="http://schemas.microsoft.com/office/powerpoint/2010/main" val="1757698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52400" y="35561"/>
            <a:ext cx="6450494" cy="933842"/>
          </a:xfrm>
        </p:spPr>
        <p:txBody>
          <a:bodyPr>
            <a:noAutofit/>
          </a:bodyPr>
          <a:lstStyle/>
          <a:p>
            <a:pPr algn="ctr"/>
            <a:r>
              <a:rPr lang="en-US" sz="4800" b="1" dirty="0">
                <a:solidFill>
                  <a:schemeClr val="tx1"/>
                </a:solidFill>
                <a:latin typeface="+mn-lt"/>
              </a:rPr>
              <a:t>Expectations of Students</a:t>
            </a:r>
          </a:p>
        </p:txBody>
      </p:sp>
      <p:sp>
        <p:nvSpPr>
          <p:cNvPr id="134147" name="Rectangle 3"/>
          <p:cNvSpPr>
            <a:spLocks noGrp="1" noChangeArrowheads="1"/>
          </p:cNvSpPr>
          <p:nvPr>
            <p:ph idx="1"/>
          </p:nvPr>
        </p:nvSpPr>
        <p:spPr>
          <a:xfrm>
            <a:off x="288470" y="1066800"/>
            <a:ext cx="4588329" cy="5791200"/>
          </a:xfrm>
        </p:spPr>
        <p:txBody>
          <a:bodyPr>
            <a:normAutofit fontScale="25000" lnSpcReduction="20000"/>
          </a:bodyPr>
          <a:lstStyle/>
          <a:p>
            <a:pPr>
              <a:lnSpc>
                <a:spcPct val="120000"/>
              </a:lnSpc>
              <a:spcBef>
                <a:spcPts val="0"/>
              </a:spcBef>
              <a:spcAft>
                <a:spcPts val="0"/>
              </a:spcAft>
              <a:buClr>
                <a:schemeClr val="tx1"/>
              </a:buClr>
              <a:buFont typeface="Arial" panose="020B0604020202020204" pitchFamily="34" charset="0"/>
              <a:buChar char="•"/>
            </a:pPr>
            <a:r>
              <a:rPr lang="en-US" sz="11200" dirty="0"/>
              <a:t> </a:t>
            </a:r>
            <a:r>
              <a:rPr lang="en-US" sz="11200" dirty="0">
                <a:solidFill>
                  <a:schemeClr val="tx1"/>
                </a:solidFill>
              </a:rPr>
              <a:t>Value Opportunities</a:t>
            </a:r>
          </a:p>
          <a:p>
            <a:pPr>
              <a:lnSpc>
                <a:spcPct val="120000"/>
              </a:lnSpc>
              <a:spcBef>
                <a:spcPts val="0"/>
              </a:spcBef>
              <a:spcAft>
                <a:spcPts val="0"/>
              </a:spcAft>
              <a:buClr>
                <a:schemeClr val="tx1"/>
              </a:buClr>
              <a:buFont typeface="Arial" panose="020B0604020202020204" pitchFamily="34" charset="0"/>
              <a:buChar char="•"/>
            </a:pPr>
            <a:r>
              <a:rPr lang="en-US" sz="11200" dirty="0">
                <a:solidFill>
                  <a:schemeClr val="tx1"/>
                </a:solidFill>
              </a:rPr>
              <a:t> Respect</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Accomplishments</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Talents</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Differences</a:t>
            </a:r>
          </a:p>
          <a:p>
            <a:pPr>
              <a:lnSpc>
                <a:spcPct val="120000"/>
              </a:lnSpc>
              <a:spcBef>
                <a:spcPts val="0"/>
              </a:spcBef>
              <a:spcAft>
                <a:spcPts val="0"/>
              </a:spcAft>
              <a:buClr>
                <a:schemeClr val="tx1"/>
              </a:buClr>
              <a:buFont typeface="Arial" panose="020B0604020202020204" pitchFamily="34" charset="0"/>
              <a:buChar char="•"/>
            </a:pPr>
            <a:r>
              <a:rPr lang="en-US" sz="11200" dirty="0">
                <a:solidFill>
                  <a:schemeClr val="tx1"/>
                </a:solidFill>
              </a:rPr>
              <a:t> Contribute</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 Learning environment</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 Group &amp; individual work</a:t>
            </a:r>
          </a:p>
          <a:p>
            <a:pPr>
              <a:lnSpc>
                <a:spcPct val="120000"/>
              </a:lnSpc>
              <a:spcBef>
                <a:spcPts val="0"/>
              </a:spcBef>
              <a:spcAft>
                <a:spcPts val="0"/>
              </a:spcAft>
              <a:buClr>
                <a:schemeClr val="tx1"/>
              </a:buClr>
              <a:buFont typeface="Arial" panose="020B0604020202020204" pitchFamily="34" charset="0"/>
              <a:buChar char="•"/>
            </a:pPr>
            <a:r>
              <a:rPr lang="en-US" sz="11200" dirty="0">
                <a:solidFill>
                  <a:schemeClr val="tx1"/>
                </a:solidFill>
              </a:rPr>
              <a:t> Show Responsibility</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Attendance</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Promptness</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Communication</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Participation</a:t>
            </a:r>
          </a:p>
          <a:p>
            <a:pPr lvl="2">
              <a:buFont typeface="Arial" panose="020B0604020202020204" pitchFamily="34" charset="0"/>
              <a:buChar char="•"/>
            </a:pPr>
            <a:endParaRPr lang="en-US" sz="2800" dirty="0"/>
          </a:p>
          <a:p>
            <a:endParaRPr lang="en-US" sz="2400" i="1" dirty="0"/>
          </a:p>
          <a:p>
            <a:pPr>
              <a:buFont typeface="Wingdings" pitchFamily="2" charset="2"/>
              <a:buNone/>
            </a:pP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2688" y="3410432"/>
            <a:ext cx="2555325" cy="341200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2894" y="39764"/>
            <a:ext cx="2454728" cy="3273271"/>
          </a:xfrm>
          <a:prstGeom prst="rect">
            <a:avLst/>
          </a:prstGeom>
        </p:spPr>
      </p:pic>
    </p:spTree>
    <p:extLst>
      <p:ext uri="{BB962C8B-B14F-4D97-AF65-F5344CB8AC3E}">
        <p14:creationId xmlns:p14="http://schemas.microsoft.com/office/powerpoint/2010/main" val="228329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animEffect transition="in" filter="fade">
                                      <p:cBhvr>
                                        <p:cTn id="7" dur="1000"/>
                                        <p:tgtEl>
                                          <p:spTgt spid="134147">
                                            <p:txEl>
                                              <p:pRg st="0" end="0"/>
                                            </p:txEl>
                                          </p:spTgt>
                                        </p:tgtEl>
                                      </p:cBhvr>
                                    </p:animEffect>
                                    <p:anim calcmode="lin" valueType="num">
                                      <p:cBhvr>
                                        <p:cTn id="8" dur="1000" fill="hold"/>
                                        <p:tgtEl>
                                          <p:spTgt spid="13414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41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4147">
                                            <p:txEl>
                                              <p:pRg st="1" end="1"/>
                                            </p:txEl>
                                          </p:spTgt>
                                        </p:tgtEl>
                                        <p:attrNameLst>
                                          <p:attrName>style.visibility</p:attrName>
                                        </p:attrNameLst>
                                      </p:cBhvr>
                                      <p:to>
                                        <p:strVal val="visible"/>
                                      </p:to>
                                    </p:set>
                                    <p:animEffect transition="in" filter="fade">
                                      <p:cBhvr>
                                        <p:cTn id="14" dur="1000"/>
                                        <p:tgtEl>
                                          <p:spTgt spid="134147">
                                            <p:txEl>
                                              <p:pRg st="1" end="1"/>
                                            </p:txEl>
                                          </p:spTgt>
                                        </p:tgtEl>
                                      </p:cBhvr>
                                    </p:animEffect>
                                    <p:anim calcmode="lin" valueType="num">
                                      <p:cBhvr>
                                        <p:cTn id="15" dur="1000" fill="hold"/>
                                        <p:tgtEl>
                                          <p:spTgt spid="13414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4147">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34147">
                                            <p:txEl>
                                              <p:pRg st="2" end="2"/>
                                            </p:txEl>
                                          </p:spTgt>
                                        </p:tgtEl>
                                        <p:attrNameLst>
                                          <p:attrName>style.visibility</p:attrName>
                                        </p:attrNameLst>
                                      </p:cBhvr>
                                      <p:to>
                                        <p:strVal val="visible"/>
                                      </p:to>
                                    </p:set>
                                    <p:animEffect transition="in" filter="fade">
                                      <p:cBhvr>
                                        <p:cTn id="19" dur="1000"/>
                                        <p:tgtEl>
                                          <p:spTgt spid="134147">
                                            <p:txEl>
                                              <p:pRg st="2" end="2"/>
                                            </p:txEl>
                                          </p:spTgt>
                                        </p:tgtEl>
                                      </p:cBhvr>
                                    </p:animEffect>
                                    <p:anim calcmode="lin" valueType="num">
                                      <p:cBhvr>
                                        <p:cTn id="20" dur="1000" fill="hold"/>
                                        <p:tgtEl>
                                          <p:spTgt spid="13414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34147">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34147">
                                            <p:txEl>
                                              <p:pRg st="3" end="3"/>
                                            </p:txEl>
                                          </p:spTgt>
                                        </p:tgtEl>
                                        <p:attrNameLst>
                                          <p:attrName>style.visibility</p:attrName>
                                        </p:attrNameLst>
                                      </p:cBhvr>
                                      <p:to>
                                        <p:strVal val="visible"/>
                                      </p:to>
                                    </p:set>
                                    <p:animEffect transition="in" filter="fade">
                                      <p:cBhvr>
                                        <p:cTn id="24" dur="1000"/>
                                        <p:tgtEl>
                                          <p:spTgt spid="134147">
                                            <p:txEl>
                                              <p:pRg st="3" end="3"/>
                                            </p:txEl>
                                          </p:spTgt>
                                        </p:tgtEl>
                                      </p:cBhvr>
                                    </p:animEffect>
                                    <p:anim calcmode="lin" valueType="num">
                                      <p:cBhvr>
                                        <p:cTn id="25" dur="1000" fill="hold"/>
                                        <p:tgtEl>
                                          <p:spTgt spid="134147">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34147">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34147">
                                            <p:txEl>
                                              <p:pRg st="4" end="4"/>
                                            </p:txEl>
                                          </p:spTgt>
                                        </p:tgtEl>
                                        <p:attrNameLst>
                                          <p:attrName>style.visibility</p:attrName>
                                        </p:attrNameLst>
                                      </p:cBhvr>
                                      <p:to>
                                        <p:strVal val="visible"/>
                                      </p:to>
                                    </p:set>
                                    <p:animEffect transition="in" filter="fade">
                                      <p:cBhvr>
                                        <p:cTn id="29" dur="1000"/>
                                        <p:tgtEl>
                                          <p:spTgt spid="134147">
                                            <p:txEl>
                                              <p:pRg st="4" end="4"/>
                                            </p:txEl>
                                          </p:spTgt>
                                        </p:tgtEl>
                                      </p:cBhvr>
                                    </p:animEffect>
                                    <p:anim calcmode="lin" valueType="num">
                                      <p:cBhvr>
                                        <p:cTn id="30" dur="1000" fill="hold"/>
                                        <p:tgtEl>
                                          <p:spTgt spid="134147">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13414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34147">
                                            <p:txEl>
                                              <p:pRg st="5" end="5"/>
                                            </p:txEl>
                                          </p:spTgt>
                                        </p:tgtEl>
                                        <p:attrNameLst>
                                          <p:attrName>style.visibility</p:attrName>
                                        </p:attrNameLst>
                                      </p:cBhvr>
                                      <p:to>
                                        <p:strVal val="visible"/>
                                      </p:to>
                                    </p:set>
                                    <p:animEffect transition="in" filter="fade">
                                      <p:cBhvr>
                                        <p:cTn id="36" dur="1000"/>
                                        <p:tgtEl>
                                          <p:spTgt spid="134147">
                                            <p:txEl>
                                              <p:pRg st="5" end="5"/>
                                            </p:txEl>
                                          </p:spTgt>
                                        </p:tgtEl>
                                      </p:cBhvr>
                                    </p:animEffect>
                                    <p:anim calcmode="lin" valueType="num">
                                      <p:cBhvr>
                                        <p:cTn id="37" dur="1000" fill="hold"/>
                                        <p:tgtEl>
                                          <p:spTgt spid="134147">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134147">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34147">
                                            <p:txEl>
                                              <p:pRg st="6" end="6"/>
                                            </p:txEl>
                                          </p:spTgt>
                                        </p:tgtEl>
                                        <p:attrNameLst>
                                          <p:attrName>style.visibility</p:attrName>
                                        </p:attrNameLst>
                                      </p:cBhvr>
                                      <p:to>
                                        <p:strVal val="visible"/>
                                      </p:to>
                                    </p:set>
                                    <p:animEffect transition="in" filter="fade">
                                      <p:cBhvr>
                                        <p:cTn id="41" dur="1000"/>
                                        <p:tgtEl>
                                          <p:spTgt spid="134147">
                                            <p:txEl>
                                              <p:pRg st="6" end="6"/>
                                            </p:txEl>
                                          </p:spTgt>
                                        </p:tgtEl>
                                      </p:cBhvr>
                                    </p:animEffect>
                                    <p:anim calcmode="lin" valueType="num">
                                      <p:cBhvr>
                                        <p:cTn id="42" dur="1000" fill="hold"/>
                                        <p:tgtEl>
                                          <p:spTgt spid="134147">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134147">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34147">
                                            <p:txEl>
                                              <p:pRg st="7" end="7"/>
                                            </p:txEl>
                                          </p:spTgt>
                                        </p:tgtEl>
                                        <p:attrNameLst>
                                          <p:attrName>style.visibility</p:attrName>
                                        </p:attrNameLst>
                                      </p:cBhvr>
                                      <p:to>
                                        <p:strVal val="visible"/>
                                      </p:to>
                                    </p:set>
                                    <p:animEffect transition="in" filter="fade">
                                      <p:cBhvr>
                                        <p:cTn id="46" dur="1000"/>
                                        <p:tgtEl>
                                          <p:spTgt spid="134147">
                                            <p:txEl>
                                              <p:pRg st="7" end="7"/>
                                            </p:txEl>
                                          </p:spTgt>
                                        </p:tgtEl>
                                      </p:cBhvr>
                                    </p:animEffect>
                                    <p:anim calcmode="lin" valueType="num">
                                      <p:cBhvr>
                                        <p:cTn id="47" dur="1000" fill="hold"/>
                                        <p:tgtEl>
                                          <p:spTgt spid="134147">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13414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34147">
                                            <p:txEl>
                                              <p:pRg st="8" end="8"/>
                                            </p:txEl>
                                          </p:spTgt>
                                        </p:tgtEl>
                                        <p:attrNameLst>
                                          <p:attrName>style.visibility</p:attrName>
                                        </p:attrNameLst>
                                      </p:cBhvr>
                                      <p:to>
                                        <p:strVal val="visible"/>
                                      </p:to>
                                    </p:set>
                                    <p:animEffect transition="in" filter="fade">
                                      <p:cBhvr>
                                        <p:cTn id="53" dur="1000"/>
                                        <p:tgtEl>
                                          <p:spTgt spid="134147">
                                            <p:txEl>
                                              <p:pRg st="8" end="8"/>
                                            </p:txEl>
                                          </p:spTgt>
                                        </p:tgtEl>
                                      </p:cBhvr>
                                    </p:animEffect>
                                    <p:anim calcmode="lin" valueType="num">
                                      <p:cBhvr>
                                        <p:cTn id="54" dur="1000" fill="hold"/>
                                        <p:tgtEl>
                                          <p:spTgt spid="134147">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134147">
                                            <p:txEl>
                                              <p:pRg st="8" end="8"/>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34147">
                                            <p:txEl>
                                              <p:pRg st="9" end="9"/>
                                            </p:txEl>
                                          </p:spTgt>
                                        </p:tgtEl>
                                        <p:attrNameLst>
                                          <p:attrName>style.visibility</p:attrName>
                                        </p:attrNameLst>
                                      </p:cBhvr>
                                      <p:to>
                                        <p:strVal val="visible"/>
                                      </p:to>
                                    </p:set>
                                    <p:animEffect transition="in" filter="fade">
                                      <p:cBhvr>
                                        <p:cTn id="58" dur="1000"/>
                                        <p:tgtEl>
                                          <p:spTgt spid="134147">
                                            <p:txEl>
                                              <p:pRg st="9" end="9"/>
                                            </p:txEl>
                                          </p:spTgt>
                                        </p:tgtEl>
                                      </p:cBhvr>
                                    </p:animEffect>
                                    <p:anim calcmode="lin" valueType="num">
                                      <p:cBhvr>
                                        <p:cTn id="59" dur="1000" fill="hold"/>
                                        <p:tgtEl>
                                          <p:spTgt spid="134147">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134147">
                                            <p:txEl>
                                              <p:pRg st="9" end="9"/>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34147">
                                            <p:txEl>
                                              <p:pRg st="10" end="10"/>
                                            </p:txEl>
                                          </p:spTgt>
                                        </p:tgtEl>
                                        <p:attrNameLst>
                                          <p:attrName>style.visibility</p:attrName>
                                        </p:attrNameLst>
                                      </p:cBhvr>
                                      <p:to>
                                        <p:strVal val="visible"/>
                                      </p:to>
                                    </p:set>
                                    <p:animEffect transition="in" filter="fade">
                                      <p:cBhvr>
                                        <p:cTn id="63" dur="1000"/>
                                        <p:tgtEl>
                                          <p:spTgt spid="134147">
                                            <p:txEl>
                                              <p:pRg st="10" end="10"/>
                                            </p:txEl>
                                          </p:spTgt>
                                        </p:tgtEl>
                                      </p:cBhvr>
                                    </p:animEffect>
                                    <p:anim calcmode="lin" valueType="num">
                                      <p:cBhvr>
                                        <p:cTn id="64" dur="1000" fill="hold"/>
                                        <p:tgtEl>
                                          <p:spTgt spid="134147">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134147">
                                            <p:txEl>
                                              <p:pRg st="10" end="10"/>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34147">
                                            <p:txEl>
                                              <p:pRg st="11" end="11"/>
                                            </p:txEl>
                                          </p:spTgt>
                                        </p:tgtEl>
                                        <p:attrNameLst>
                                          <p:attrName>style.visibility</p:attrName>
                                        </p:attrNameLst>
                                      </p:cBhvr>
                                      <p:to>
                                        <p:strVal val="visible"/>
                                      </p:to>
                                    </p:set>
                                    <p:animEffect transition="in" filter="fade">
                                      <p:cBhvr>
                                        <p:cTn id="68" dur="1000"/>
                                        <p:tgtEl>
                                          <p:spTgt spid="134147">
                                            <p:txEl>
                                              <p:pRg st="11" end="11"/>
                                            </p:txEl>
                                          </p:spTgt>
                                        </p:tgtEl>
                                      </p:cBhvr>
                                    </p:animEffect>
                                    <p:anim calcmode="lin" valueType="num">
                                      <p:cBhvr>
                                        <p:cTn id="69" dur="1000" fill="hold"/>
                                        <p:tgtEl>
                                          <p:spTgt spid="134147">
                                            <p:txEl>
                                              <p:pRg st="11" end="11"/>
                                            </p:txEl>
                                          </p:spTgt>
                                        </p:tgtEl>
                                        <p:attrNameLst>
                                          <p:attrName>ppt_x</p:attrName>
                                        </p:attrNameLst>
                                      </p:cBhvr>
                                      <p:tavLst>
                                        <p:tav tm="0">
                                          <p:val>
                                            <p:strVal val="#ppt_x"/>
                                          </p:val>
                                        </p:tav>
                                        <p:tav tm="100000">
                                          <p:val>
                                            <p:strVal val="#ppt_x"/>
                                          </p:val>
                                        </p:tav>
                                      </p:tavLst>
                                    </p:anim>
                                    <p:anim calcmode="lin" valueType="num">
                                      <p:cBhvr>
                                        <p:cTn id="70" dur="1000" fill="hold"/>
                                        <p:tgtEl>
                                          <p:spTgt spid="134147">
                                            <p:txEl>
                                              <p:pRg st="11" end="11"/>
                                            </p:txEl>
                                          </p:spTgt>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34147">
                                            <p:txEl>
                                              <p:pRg st="12" end="12"/>
                                            </p:txEl>
                                          </p:spTgt>
                                        </p:tgtEl>
                                        <p:attrNameLst>
                                          <p:attrName>style.visibility</p:attrName>
                                        </p:attrNameLst>
                                      </p:cBhvr>
                                      <p:to>
                                        <p:strVal val="visible"/>
                                      </p:to>
                                    </p:set>
                                    <p:animEffect transition="in" filter="fade">
                                      <p:cBhvr>
                                        <p:cTn id="73" dur="1000"/>
                                        <p:tgtEl>
                                          <p:spTgt spid="134147">
                                            <p:txEl>
                                              <p:pRg st="12" end="12"/>
                                            </p:txEl>
                                          </p:spTgt>
                                        </p:tgtEl>
                                      </p:cBhvr>
                                    </p:animEffect>
                                    <p:anim calcmode="lin" valueType="num">
                                      <p:cBhvr>
                                        <p:cTn id="74" dur="1000" fill="hold"/>
                                        <p:tgtEl>
                                          <p:spTgt spid="134147">
                                            <p:txEl>
                                              <p:pRg st="12" end="12"/>
                                            </p:txEl>
                                          </p:spTgt>
                                        </p:tgtEl>
                                        <p:attrNameLst>
                                          <p:attrName>ppt_x</p:attrName>
                                        </p:attrNameLst>
                                      </p:cBhvr>
                                      <p:tavLst>
                                        <p:tav tm="0">
                                          <p:val>
                                            <p:strVal val="#ppt_x"/>
                                          </p:val>
                                        </p:tav>
                                        <p:tav tm="100000">
                                          <p:val>
                                            <p:strVal val="#ppt_x"/>
                                          </p:val>
                                        </p:tav>
                                      </p:tavLst>
                                    </p:anim>
                                    <p:anim calcmode="lin" valueType="num">
                                      <p:cBhvr>
                                        <p:cTn id="75" dur="1000" fill="hold"/>
                                        <p:tgtEl>
                                          <p:spTgt spid="134147">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346753" y="0"/>
            <a:ext cx="6450494" cy="933842"/>
          </a:xfrm>
        </p:spPr>
        <p:txBody>
          <a:bodyPr>
            <a:noAutofit/>
          </a:bodyPr>
          <a:lstStyle/>
          <a:p>
            <a:pPr algn="ctr"/>
            <a:r>
              <a:rPr lang="en-US" sz="4800" b="1" dirty="0">
                <a:solidFill>
                  <a:schemeClr val="tx1"/>
                </a:solidFill>
                <a:latin typeface="+mn-lt"/>
              </a:rPr>
              <a:t>SVGS </a:t>
            </a:r>
            <a:r>
              <a:rPr lang="en-US" sz="4800" b="1" i="1" dirty="0">
                <a:solidFill>
                  <a:schemeClr val="tx1"/>
                </a:solidFill>
                <a:latin typeface="+mn-lt"/>
              </a:rPr>
              <a:t>“Legacy”</a:t>
            </a:r>
          </a:p>
        </p:txBody>
      </p:sp>
      <p:sp>
        <p:nvSpPr>
          <p:cNvPr id="134147" name="Rectangle 3"/>
          <p:cNvSpPr>
            <a:spLocks noGrp="1" noChangeArrowheads="1"/>
          </p:cNvSpPr>
          <p:nvPr>
            <p:ph idx="1"/>
          </p:nvPr>
        </p:nvSpPr>
        <p:spPr>
          <a:xfrm>
            <a:off x="288469" y="1143000"/>
            <a:ext cx="8588831" cy="933842"/>
          </a:xfrm>
        </p:spPr>
        <p:txBody>
          <a:bodyPr>
            <a:noAutofit/>
          </a:bodyPr>
          <a:lstStyle/>
          <a:p>
            <a:pPr marL="0" indent="0">
              <a:lnSpc>
                <a:spcPct val="110000"/>
              </a:lnSpc>
              <a:buClr>
                <a:schemeClr val="tx1"/>
              </a:buClr>
              <a:buNone/>
            </a:pPr>
            <a:r>
              <a:rPr lang="en-US" sz="2800" dirty="0">
                <a:latin typeface="Calibri" panose="020F0502020204030204" pitchFamily="34" charset="0"/>
                <a:cs typeface="Calibri" panose="020F0502020204030204" pitchFamily="34" charset="0"/>
              </a:rPr>
              <a:t>As an SVGS student, you will benefit because of the dedication, commitment, and service of those before you.</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99876" y="2443842"/>
            <a:ext cx="5382143" cy="4038601"/>
          </a:xfrm>
          <a:prstGeom prst="rect">
            <a:avLst/>
          </a:prstGeom>
        </p:spPr>
      </p:pic>
      <p:sp>
        <p:nvSpPr>
          <p:cNvPr id="5" name="Rectangle 4">
            <a:extLst>
              <a:ext uri="{FF2B5EF4-FFF2-40B4-BE49-F238E27FC236}">
                <a16:creationId xmlns:a16="http://schemas.microsoft.com/office/drawing/2014/main" id="{2EEFADDC-6882-4380-AF7F-F83465BFA1D6}"/>
              </a:ext>
            </a:extLst>
          </p:cNvPr>
          <p:cNvSpPr/>
          <p:nvPr/>
        </p:nvSpPr>
        <p:spPr>
          <a:xfrm>
            <a:off x="5731328" y="2286000"/>
            <a:ext cx="3349265" cy="1490536"/>
          </a:xfrm>
          <a:prstGeom prst="rect">
            <a:avLst/>
          </a:prstGeom>
        </p:spPr>
        <p:txBody>
          <a:bodyPr wrap="square">
            <a:spAutoFit/>
          </a:bodyPr>
          <a:lstStyle/>
          <a:p>
            <a:pPr>
              <a:lnSpc>
                <a:spcPct val="110000"/>
              </a:lnSpc>
              <a:buClr>
                <a:schemeClr val="tx1"/>
              </a:buClr>
            </a:pPr>
            <a:r>
              <a:rPr lang="en-US" sz="2800" dirty="0">
                <a:latin typeface="Calibri" panose="020F0502020204030204" pitchFamily="34" charset="0"/>
                <a:cs typeface="Calibri" panose="020F0502020204030204" pitchFamily="34" charset="0"/>
              </a:rPr>
              <a:t>It is your responsibility to continue that legacy.</a:t>
            </a:r>
          </a:p>
        </p:txBody>
      </p:sp>
      <p:pic>
        <p:nvPicPr>
          <p:cNvPr id="8" name="Picture 7">
            <a:extLst>
              <a:ext uri="{FF2B5EF4-FFF2-40B4-BE49-F238E27FC236}">
                <a16:creationId xmlns:a16="http://schemas.microsoft.com/office/drawing/2014/main" id="{A0246A26-E548-4EFD-8911-16E41CA3C7BB}"/>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32310" t="-1311" r="12068" b="1311"/>
          <a:stretch/>
        </p:blipFill>
        <p:spPr>
          <a:xfrm>
            <a:off x="5730931" y="3918798"/>
            <a:ext cx="3213193" cy="256364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152401"/>
            <a:ext cx="8153400" cy="787034"/>
          </a:xfrm>
        </p:spPr>
        <p:txBody>
          <a:bodyPr>
            <a:normAutofit/>
          </a:bodyPr>
          <a:lstStyle/>
          <a:p>
            <a:pPr algn="ctr"/>
            <a:r>
              <a:rPr lang="en-US" sz="4800" b="1" dirty="0">
                <a:latin typeface="Calibri" panose="020F0502020204030204" pitchFamily="34" charset="0"/>
                <a:cs typeface="Calibri" panose="020F0502020204030204" pitchFamily="34" charset="0"/>
              </a:rPr>
              <a:t>Guidance for Parents</a:t>
            </a:r>
          </a:p>
        </p:txBody>
      </p:sp>
      <p:sp>
        <p:nvSpPr>
          <p:cNvPr id="132099" name="Rectangle 3"/>
          <p:cNvSpPr>
            <a:spLocks noGrp="1" noChangeArrowheads="1"/>
          </p:cNvSpPr>
          <p:nvPr>
            <p:ph idx="1"/>
          </p:nvPr>
        </p:nvSpPr>
        <p:spPr>
          <a:xfrm>
            <a:off x="3156881" y="1066800"/>
            <a:ext cx="5683141" cy="2510246"/>
          </a:xfrm>
        </p:spPr>
        <p:txBody>
          <a:bodyPr>
            <a:normAutofit fontScale="40000" lnSpcReduction="20000"/>
          </a:bodyPr>
          <a:lstStyle/>
          <a:p>
            <a:pPr>
              <a:lnSpc>
                <a:spcPct val="90000"/>
              </a:lnSpc>
              <a:buFont typeface="Arial" panose="020B0604020202020204" pitchFamily="34" charset="0"/>
              <a:buChar char="•"/>
            </a:pPr>
            <a:r>
              <a:rPr lang="en-US" sz="5900" dirty="0"/>
              <a:t> </a:t>
            </a:r>
            <a:r>
              <a:rPr lang="en-US" sz="7000" dirty="0"/>
              <a:t>Support Development</a:t>
            </a:r>
          </a:p>
          <a:p>
            <a:pPr lvl="1">
              <a:buFont typeface="Wingdings" panose="05000000000000000000" pitchFamily="2" charset="2"/>
              <a:buChar char="ü"/>
            </a:pPr>
            <a:r>
              <a:rPr lang="en-US" sz="7000" dirty="0"/>
              <a:t> Intellectual</a:t>
            </a:r>
          </a:p>
          <a:p>
            <a:pPr lvl="1">
              <a:buFont typeface="Wingdings" panose="05000000000000000000" pitchFamily="2" charset="2"/>
              <a:buChar char="ü"/>
            </a:pPr>
            <a:r>
              <a:rPr lang="en-US" sz="7000" dirty="0"/>
              <a:t> Emotional</a:t>
            </a:r>
          </a:p>
          <a:p>
            <a:pPr>
              <a:lnSpc>
                <a:spcPct val="90000"/>
              </a:lnSpc>
              <a:buFont typeface="Arial" panose="020B0604020202020204" pitchFamily="34" charset="0"/>
              <a:buChar char="•"/>
            </a:pPr>
            <a:r>
              <a:rPr lang="en-US" sz="7000" dirty="0"/>
              <a:t> Guide Time Management</a:t>
            </a:r>
          </a:p>
          <a:p>
            <a:pPr>
              <a:lnSpc>
                <a:spcPct val="90000"/>
              </a:lnSpc>
              <a:buFont typeface="Arial" panose="020B0604020202020204" pitchFamily="34" charset="0"/>
              <a:buChar char="•"/>
            </a:pPr>
            <a:r>
              <a:rPr lang="en-US" sz="7000" dirty="0"/>
              <a:t> Ask Questions</a:t>
            </a:r>
          </a:p>
          <a:p>
            <a:pPr>
              <a:lnSpc>
                <a:spcPct val="90000"/>
              </a:lnSpc>
              <a:buFont typeface="Arial" panose="020B0604020202020204" pitchFamily="34" charset="0"/>
              <a:buChar char="•"/>
            </a:pPr>
            <a:r>
              <a:rPr lang="en-US" sz="7000" dirty="0"/>
              <a:t> Get Involved</a:t>
            </a:r>
          </a:p>
          <a:p>
            <a:pPr>
              <a:lnSpc>
                <a:spcPct val="90000"/>
              </a:lnSpc>
            </a:pPr>
            <a:endParaRPr lang="en-US" sz="3200" dirty="0"/>
          </a:p>
          <a:p>
            <a:pPr>
              <a:lnSpc>
                <a:spcPct val="90000"/>
              </a:lnSpc>
            </a:pPr>
            <a:endParaRPr lang="en-US" sz="3200" dirty="0"/>
          </a:p>
          <a:p>
            <a:pPr>
              <a:lnSpc>
                <a:spcPct val="90000"/>
              </a:lnSpc>
            </a:pPr>
            <a:endParaRPr lang="en-US" sz="3200" dirty="0">
              <a:solidFill>
                <a:srgbClr val="CC00CC"/>
              </a:solidFill>
            </a:endParaRPr>
          </a:p>
          <a:p>
            <a:pPr>
              <a:lnSpc>
                <a:spcPct val="90000"/>
              </a:lnSpc>
            </a:pPr>
            <a:endParaRPr lang="en-US" sz="3200" dirty="0"/>
          </a:p>
          <a:p>
            <a:pPr algn="ctr">
              <a:lnSpc>
                <a:spcPct val="90000"/>
              </a:lnSpc>
              <a:buNone/>
            </a:pPr>
            <a:endParaRPr lang="en-US" sz="3200" dirty="0"/>
          </a:p>
          <a:p>
            <a:pPr algn="ctr">
              <a:lnSpc>
                <a:spcPct val="90000"/>
              </a:lnSpc>
              <a:buNone/>
            </a:pPr>
            <a:endParaRPr lang="en-US" sz="3200" dirty="0"/>
          </a:p>
        </p:txBody>
      </p:sp>
      <p:pic>
        <p:nvPicPr>
          <p:cNvPr id="5" name="Picture 4" descr="parent"/>
          <p:cNvPicPr>
            <a:picLocks noChangeAspect="1" noChangeArrowheads="1"/>
          </p:cNvPicPr>
          <p:nvPr/>
        </p:nvPicPr>
        <p:blipFill>
          <a:blip r:embed="rId3" cstate="print"/>
          <a:srcRect/>
          <a:stretch>
            <a:fillRect/>
          </a:stretch>
        </p:blipFill>
        <p:spPr bwMode="auto">
          <a:xfrm>
            <a:off x="129805" y="3577047"/>
            <a:ext cx="8808189" cy="3226646"/>
          </a:xfrm>
          <a:prstGeom prst="rect">
            <a:avLst/>
          </a:prstGeom>
          <a:noFill/>
          <a:ln w="9525">
            <a:noFill/>
            <a:miter lim="800000"/>
            <a:headEnd/>
            <a:tailEnd/>
          </a:ln>
          <a:effectLst/>
        </p:spPr>
      </p:pic>
      <p:pic>
        <p:nvPicPr>
          <p:cNvPr id="1026" name="Picture 2" descr="If Only Kids Came With an Instruction Manual! (Comic) – The Family and  Youth Institute">
            <a:extLst>
              <a:ext uri="{FF2B5EF4-FFF2-40B4-BE49-F238E27FC236}">
                <a16:creationId xmlns:a16="http://schemas.microsoft.com/office/drawing/2014/main" id="{5A46062D-B8D8-4E10-9E94-E8909885CB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777" y="859367"/>
            <a:ext cx="2699682" cy="27176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20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1583" y="5200761"/>
            <a:ext cx="7584948" cy="801622"/>
          </a:xfrm>
        </p:spPr>
        <p:txBody>
          <a:bodyPr/>
          <a:lstStyle/>
          <a:p>
            <a:r>
              <a:rPr lang="en-US" sz="4800" b="1" dirty="0">
                <a:solidFill>
                  <a:schemeClr val="tx1"/>
                </a:solidFill>
                <a:latin typeface="+mn-lt"/>
              </a:rPr>
              <a:t>Making the Next Move...</a:t>
            </a:r>
          </a:p>
        </p:txBody>
      </p:sp>
      <p:sp>
        <p:nvSpPr>
          <p:cNvPr id="3" name="Text Placeholder 2"/>
          <p:cNvSpPr>
            <a:spLocks noGrp="1"/>
          </p:cNvSpPr>
          <p:nvPr>
            <p:ph type="body" sz="half" idx="2"/>
          </p:nvPr>
        </p:nvSpPr>
        <p:spPr>
          <a:xfrm>
            <a:off x="837026" y="6035040"/>
            <a:ext cx="7584948" cy="594360"/>
          </a:xfrm>
        </p:spPr>
        <p:txBody>
          <a:bodyPr>
            <a:normAutofit lnSpcReduction="10000"/>
          </a:bodyPr>
          <a:lstStyle/>
          <a:p>
            <a:pPr algn="r"/>
            <a:r>
              <a:rPr lang="en-US" sz="3800" dirty="0">
                <a:solidFill>
                  <a:schemeClr val="tx1"/>
                </a:solidFill>
              </a:rPr>
              <a:t>What’s your Strategy?</a:t>
            </a:r>
          </a:p>
        </p:txBody>
      </p:sp>
      <p:pic>
        <p:nvPicPr>
          <p:cNvPr id="6" name="Picture 5"/>
          <p:cNvPicPr>
            <a:picLocks noChangeAspect="1"/>
          </p:cNvPicPr>
          <p:nvPr/>
        </p:nvPicPr>
        <p:blipFill>
          <a:blip r:embed="rId3"/>
          <a:stretch>
            <a:fillRect/>
          </a:stretch>
        </p:blipFill>
        <p:spPr>
          <a:xfrm>
            <a:off x="837026" y="228600"/>
            <a:ext cx="7584948" cy="5029150"/>
          </a:xfrm>
          <a:prstGeom prst="rect">
            <a:avLst/>
          </a:prstGeom>
        </p:spPr>
      </p:pic>
    </p:spTree>
    <p:extLst>
      <p:ext uri="{BB962C8B-B14F-4D97-AF65-F5344CB8AC3E}">
        <p14:creationId xmlns:p14="http://schemas.microsoft.com/office/powerpoint/2010/main" val="444295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Image result for growth mindset carto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152400"/>
            <a:ext cx="89408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862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descr="http://ts4.mm.bing.net/th?&amp;id=HN.608014056076479102&amp;w=300&amp;h=366&amp;c=0&amp;pid=1.9&amp;rs=0&amp;p=0"/>
          <p:cNvPicPr>
            <a:picLocks noChangeAspect="1" noChangeArrowheads="1"/>
          </p:cNvPicPr>
          <p:nvPr/>
        </p:nvPicPr>
        <p:blipFill rotWithShape="1">
          <a:blip r:embed="rId3" cstate="print"/>
          <a:srcRect r="7018" b="8398"/>
          <a:stretch/>
        </p:blipFill>
        <p:spPr bwMode="auto">
          <a:xfrm>
            <a:off x="228599" y="228601"/>
            <a:ext cx="4245708" cy="6248399"/>
          </a:xfrm>
          <a:prstGeom prst="rect">
            <a:avLst/>
          </a:prstGeom>
          <a:noFill/>
        </p:spPr>
      </p:pic>
      <p:sp>
        <p:nvSpPr>
          <p:cNvPr id="3" name="Title 2"/>
          <p:cNvSpPr>
            <a:spLocks noGrp="1"/>
          </p:cNvSpPr>
          <p:nvPr>
            <p:ph type="title"/>
          </p:nvPr>
        </p:nvSpPr>
        <p:spPr>
          <a:xfrm>
            <a:off x="4343401" y="533400"/>
            <a:ext cx="4572000" cy="1981199"/>
          </a:xfrm>
        </p:spPr>
        <p:txBody>
          <a:bodyPr>
            <a:normAutofit/>
          </a:bodyPr>
          <a:lstStyle/>
          <a:p>
            <a:pPr algn="ctr"/>
            <a:r>
              <a:rPr lang="en-US" sz="4800" b="1" dirty="0">
                <a:latin typeface="+mn-lt"/>
              </a:rPr>
              <a:t>Depth and Quality of Work</a:t>
            </a:r>
            <a:br>
              <a:rPr lang="en-US" dirty="0"/>
            </a:br>
            <a:endParaRPr lang="en-US" dirty="0"/>
          </a:p>
        </p:txBody>
      </p:sp>
      <p:sp>
        <p:nvSpPr>
          <p:cNvPr id="2" name="Rectangle 1">
            <a:extLst>
              <a:ext uri="{FF2B5EF4-FFF2-40B4-BE49-F238E27FC236}">
                <a16:creationId xmlns:a16="http://schemas.microsoft.com/office/drawing/2014/main" id="{DA2E728F-DA68-4EBA-8FF9-4E7820DBD788}"/>
              </a:ext>
            </a:extLst>
          </p:cNvPr>
          <p:cNvSpPr/>
          <p:nvPr/>
        </p:nvSpPr>
        <p:spPr>
          <a:xfrm>
            <a:off x="4343401" y="2220687"/>
            <a:ext cx="4572000" cy="3860416"/>
          </a:xfrm>
          <a:prstGeom prst="rect">
            <a:avLst/>
          </a:prstGeom>
        </p:spPr>
        <p:txBody>
          <a:bodyPr wrap="square">
            <a:spAutoFit/>
          </a:bodyPr>
          <a:lstStyle/>
          <a:p>
            <a:pPr lvl="1">
              <a:lnSpc>
                <a:spcPct val="110000"/>
              </a:lnSpc>
              <a:buClr>
                <a:schemeClr val="tx1"/>
              </a:buClr>
              <a:buFont typeface="Arial" panose="020B0604020202020204" pitchFamily="34" charset="0"/>
              <a:buChar char="•"/>
            </a:pPr>
            <a:r>
              <a:rPr lang="en-US" sz="2800" dirty="0">
                <a:latin typeface="+mn-lt"/>
              </a:rPr>
              <a:t> Time and Preparation vs. Talent and Ability</a:t>
            </a:r>
          </a:p>
          <a:p>
            <a:pPr lvl="1">
              <a:lnSpc>
                <a:spcPct val="110000"/>
              </a:lnSpc>
              <a:buClr>
                <a:schemeClr val="tx1"/>
              </a:buClr>
              <a:buFont typeface="Wingdings" panose="05000000000000000000" pitchFamily="2" charset="2"/>
              <a:buChar char="ü"/>
            </a:pPr>
            <a:r>
              <a:rPr lang="en-US" sz="2800" dirty="0">
                <a:latin typeface="+mn-lt"/>
              </a:rPr>
              <a:t> Complex Material</a:t>
            </a:r>
          </a:p>
          <a:p>
            <a:pPr lvl="1">
              <a:lnSpc>
                <a:spcPct val="110000"/>
              </a:lnSpc>
              <a:buClr>
                <a:schemeClr val="tx1"/>
              </a:buClr>
              <a:buFont typeface="Wingdings" panose="05000000000000000000" pitchFamily="2" charset="2"/>
              <a:buChar char="ü"/>
            </a:pPr>
            <a:r>
              <a:rPr lang="en-US" sz="2800" dirty="0">
                <a:latin typeface="+mn-lt"/>
              </a:rPr>
              <a:t> Compact Time Frame</a:t>
            </a:r>
          </a:p>
          <a:p>
            <a:pPr lvl="1">
              <a:lnSpc>
                <a:spcPct val="110000"/>
              </a:lnSpc>
              <a:buClr>
                <a:schemeClr val="tx1"/>
              </a:buClr>
              <a:buFont typeface="Wingdings" panose="05000000000000000000" pitchFamily="2" charset="2"/>
              <a:buChar char="ü"/>
            </a:pPr>
            <a:r>
              <a:rPr lang="en-US" sz="2800" dirty="0">
                <a:latin typeface="+mn-lt"/>
              </a:rPr>
              <a:t> Faster Pace</a:t>
            </a:r>
          </a:p>
          <a:p>
            <a:pPr lvl="1">
              <a:lnSpc>
                <a:spcPct val="110000"/>
              </a:lnSpc>
              <a:buClr>
                <a:schemeClr val="tx1"/>
              </a:buClr>
              <a:buFont typeface="Arial" panose="020B0604020202020204" pitchFamily="34" charset="0"/>
              <a:buChar char="•"/>
            </a:pPr>
            <a:r>
              <a:rPr lang="en-US" sz="2800" dirty="0">
                <a:latin typeface="+mn-lt"/>
              </a:rPr>
              <a:t> Outside of Previous Comfort Zone</a:t>
            </a:r>
          </a:p>
          <a:p>
            <a:pPr marL="914400" lvl="1" indent="-457200">
              <a:lnSpc>
                <a:spcPct val="110000"/>
              </a:lnSpc>
              <a:buClr>
                <a:schemeClr val="tx1"/>
              </a:buClr>
              <a:buFont typeface="Wingdings" panose="05000000000000000000" pitchFamily="2" charset="2"/>
              <a:buChar char="ü"/>
            </a:pPr>
            <a:r>
              <a:rPr lang="en-US" sz="2800" dirty="0">
                <a:latin typeface="+mn-lt"/>
              </a:rPr>
              <a:t> Unable to Coast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1104900" y="1318944"/>
            <a:ext cx="6934200" cy="3893715"/>
          </a:xfrm>
          <a:prstGeom prst="rect">
            <a:avLst/>
          </a:prstGeom>
          <a:noFill/>
        </p:spPr>
      </p:pic>
      <p:sp>
        <p:nvSpPr>
          <p:cNvPr id="3" name="Title 2"/>
          <p:cNvSpPr>
            <a:spLocks noGrp="1"/>
          </p:cNvSpPr>
          <p:nvPr>
            <p:ph type="title"/>
          </p:nvPr>
        </p:nvSpPr>
        <p:spPr>
          <a:xfrm>
            <a:off x="228600" y="261259"/>
            <a:ext cx="8763000" cy="940343"/>
          </a:xfrm>
        </p:spPr>
        <p:txBody>
          <a:bodyPr>
            <a:normAutofit/>
          </a:bodyPr>
          <a:lstStyle/>
          <a:p>
            <a:pPr algn="ctr"/>
            <a:r>
              <a:rPr lang="en-US" sz="4800" b="1" dirty="0">
                <a:latin typeface="+mn-lt"/>
              </a:rPr>
              <a:t> Our </a:t>
            </a:r>
            <a:r>
              <a:rPr lang="en-US" sz="4800" b="1" i="1" dirty="0">
                <a:latin typeface="+mn-lt"/>
              </a:rPr>
              <a:t>“Equation for Success”</a:t>
            </a:r>
            <a:endParaRPr lang="en-US" i="1" dirty="0"/>
          </a:p>
        </p:txBody>
      </p:sp>
      <p:sp>
        <p:nvSpPr>
          <p:cNvPr id="5" name="Rectangle 4">
            <a:extLst>
              <a:ext uri="{FF2B5EF4-FFF2-40B4-BE49-F238E27FC236}">
                <a16:creationId xmlns:a16="http://schemas.microsoft.com/office/drawing/2014/main" id="{39E6B678-11F7-4555-8435-1311C2B0E4AD}"/>
              </a:ext>
            </a:extLst>
          </p:cNvPr>
          <p:cNvSpPr/>
          <p:nvPr/>
        </p:nvSpPr>
        <p:spPr>
          <a:xfrm>
            <a:off x="-376084" y="5604528"/>
            <a:ext cx="9372600" cy="703398"/>
          </a:xfrm>
          <a:prstGeom prst="rect">
            <a:avLst/>
          </a:prstGeom>
        </p:spPr>
        <p:txBody>
          <a:bodyPr wrap="square">
            <a:spAutoFit/>
          </a:bodyPr>
          <a:lstStyle/>
          <a:p>
            <a:pPr lvl="1" algn="ctr">
              <a:lnSpc>
                <a:spcPct val="110000"/>
              </a:lnSpc>
              <a:buClr>
                <a:schemeClr val="tx1"/>
              </a:buClr>
            </a:pPr>
            <a:r>
              <a:rPr lang="en-US" sz="3800" dirty="0">
                <a:latin typeface="+mn-lt"/>
              </a:rPr>
              <a:t>Level of Challenge &gt; Current Skill = Learning</a:t>
            </a:r>
          </a:p>
        </p:txBody>
      </p:sp>
    </p:spTree>
    <p:extLst>
      <p:ext uri="{BB962C8B-B14F-4D97-AF65-F5344CB8AC3E}">
        <p14:creationId xmlns:p14="http://schemas.microsoft.com/office/powerpoint/2010/main" val="285082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7762" name="Picture 2" descr="http://rlv.zcache.com/its_a_trap_poster-p228365920868431378t5ta_400.jpg"/>
          <p:cNvPicPr>
            <a:picLocks noChangeAspect="1" noChangeArrowheads="1"/>
          </p:cNvPicPr>
          <p:nvPr/>
        </p:nvPicPr>
        <p:blipFill rotWithShape="1">
          <a:blip r:embed="rId3" cstate="print"/>
          <a:srcRect t="3572" b="17856"/>
          <a:stretch/>
        </p:blipFill>
        <p:spPr bwMode="auto">
          <a:xfrm>
            <a:off x="1134567" y="144415"/>
            <a:ext cx="6874865" cy="5200471"/>
          </a:xfrm>
          <a:prstGeom prst="rect">
            <a:avLst/>
          </a:prstGeom>
          <a:noFill/>
          <a:effectLst/>
        </p:spPr>
      </p:pic>
      <p:sp>
        <p:nvSpPr>
          <p:cNvPr id="5" name="TextBox 4"/>
          <p:cNvSpPr txBox="1"/>
          <p:nvPr/>
        </p:nvSpPr>
        <p:spPr>
          <a:xfrm>
            <a:off x="1247774" y="5451701"/>
            <a:ext cx="6648450" cy="1261884"/>
          </a:xfrm>
          <a:prstGeom prst="rect">
            <a:avLst/>
          </a:prstGeom>
          <a:solidFill>
            <a:schemeClr val="tx1"/>
          </a:solidFill>
        </p:spPr>
        <p:txBody>
          <a:bodyPr wrap="square" rtlCol="0">
            <a:spAutoFit/>
          </a:bodyPr>
          <a:lstStyle/>
          <a:p>
            <a:pPr algn="ctr"/>
            <a:r>
              <a:rPr lang="en-US" sz="3800" dirty="0">
                <a:solidFill>
                  <a:schemeClr val="bg1"/>
                </a:solidFill>
                <a:latin typeface="+mj-lt"/>
              </a:rPr>
              <a:t>Students may face some </a:t>
            </a:r>
          </a:p>
          <a:p>
            <a:pPr algn="ctr"/>
            <a:r>
              <a:rPr lang="en-US" sz="3800" dirty="0">
                <a:solidFill>
                  <a:schemeClr val="bg1"/>
                </a:solidFill>
                <a:latin typeface="+mj-lt"/>
              </a:rPr>
              <a:t>unexpected pitfalls!</a:t>
            </a:r>
          </a:p>
        </p:txBody>
      </p:sp>
    </p:spTree>
    <p:extLst>
      <p:ext uri="{BB962C8B-B14F-4D97-AF65-F5344CB8AC3E}">
        <p14:creationId xmlns:p14="http://schemas.microsoft.com/office/powerpoint/2010/main" val="439239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1143000" y="228600"/>
            <a:ext cx="7127633" cy="2895600"/>
          </a:xfrm>
          <a:prstGeom prst="rect">
            <a:avLst/>
          </a:prstGeom>
          <a:noFill/>
          <a:ln w="6350">
            <a:solidFill>
              <a:schemeClr val="tx1"/>
            </a:solidFill>
          </a:ln>
          <a:effectLst/>
        </p:spPr>
      </p:pic>
      <p:pic>
        <p:nvPicPr>
          <p:cNvPr id="6" name="Picture 2">
            <a:extLst>
              <a:ext uri="{FF2B5EF4-FFF2-40B4-BE49-F238E27FC236}">
                <a16:creationId xmlns:a16="http://schemas.microsoft.com/office/drawing/2014/main" id="{21D4307B-57C9-48F0-A901-6953F36FFEC5}"/>
              </a:ext>
            </a:extLst>
          </p:cNvPr>
          <p:cNvPicPr>
            <a:picLocks noChangeAspect="1" noChangeArrowheads="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b="13057"/>
          <a:stretch/>
        </p:blipFill>
        <p:spPr bwMode="auto">
          <a:xfrm>
            <a:off x="2971800" y="3475704"/>
            <a:ext cx="5962840" cy="3200400"/>
          </a:xfrm>
          <a:prstGeom prst="rect">
            <a:avLst/>
          </a:prstGeom>
          <a:noFill/>
          <a:ln w="6350">
            <a:solidFill>
              <a:schemeClr val="tx1"/>
            </a:solidFill>
          </a:ln>
          <a:effectLst/>
        </p:spPr>
      </p:pic>
      <p:sp>
        <p:nvSpPr>
          <p:cNvPr id="4" name="TextBox 3">
            <a:extLst>
              <a:ext uri="{FF2B5EF4-FFF2-40B4-BE49-F238E27FC236}">
                <a16:creationId xmlns:a16="http://schemas.microsoft.com/office/drawing/2014/main" id="{9C4E4D3C-5514-495D-84F5-C521749D9469}"/>
              </a:ext>
            </a:extLst>
          </p:cNvPr>
          <p:cNvSpPr txBox="1"/>
          <p:nvPr/>
        </p:nvSpPr>
        <p:spPr>
          <a:xfrm>
            <a:off x="209360" y="4178300"/>
            <a:ext cx="2730485" cy="1846659"/>
          </a:xfrm>
          <a:prstGeom prst="rect">
            <a:avLst/>
          </a:prstGeom>
          <a:noFill/>
        </p:spPr>
        <p:txBody>
          <a:bodyPr wrap="square" rtlCol="0">
            <a:spAutoFit/>
          </a:bodyPr>
          <a:lstStyle/>
          <a:p>
            <a:pPr algn="ctr"/>
            <a:r>
              <a:rPr lang="en-US" sz="3800" dirty="0"/>
              <a:t>College </a:t>
            </a:r>
          </a:p>
          <a:p>
            <a:pPr algn="ctr"/>
            <a:r>
              <a:rPr lang="en-US" sz="3800" dirty="0"/>
              <a:t>with a “Safety Net”</a:t>
            </a:r>
          </a:p>
        </p:txBody>
      </p:sp>
    </p:spTree>
    <p:extLst>
      <p:ext uri="{BB962C8B-B14F-4D97-AF65-F5344CB8AC3E}">
        <p14:creationId xmlns:p14="http://schemas.microsoft.com/office/powerpoint/2010/main" val="416883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17762"/>
                                        </p:tgtEl>
                                        <p:attrNameLst>
                                          <p:attrName>style.visibility</p:attrName>
                                        </p:attrNameLst>
                                      </p:cBhvr>
                                      <p:to>
                                        <p:strVal val="visible"/>
                                      </p:to>
                                    </p:set>
                                    <p:animEffect transition="in" filter="fade">
                                      <p:cBhvr>
                                        <p:cTn id="7" dur="1000"/>
                                        <p:tgtEl>
                                          <p:spTgt spid="117762"/>
                                        </p:tgtEl>
                                      </p:cBhvr>
                                    </p:animEffect>
                                    <p:anim calcmode="lin" valueType="num">
                                      <p:cBhvr>
                                        <p:cTn id="8" dur="1000" fill="hold"/>
                                        <p:tgtEl>
                                          <p:spTgt spid="117762"/>
                                        </p:tgtEl>
                                        <p:attrNameLst>
                                          <p:attrName>ppt_x</p:attrName>
                                        </p:attrNameLst>
                                      </p:cBhvr>
                                      <p:tavLst>
                                        <p:tav tm="0">
                                          <p:val>
                                            <p:strVal val="#ppt_x"/>
                                          </p:val>
                                        </p:tav>
                                        <p:tav tm="100000">
                                          <p:val>
                                            <p:strVal val="#ppt_x"/>
                                          </p:val>
                                        </p:tav>
                                      </p:tavLst>
                                    </p:anim>
                                    <p:anim calcmode="lin" valueType="num">
                                      <p:cBhvr>
                                        <p:cTn id="9" dur="1000" fill="hold"/>
                                        <p:tgtEl>
                                          <p:spTgt spid="1177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http://www.bgstudios.com/images/Organized.jpg"/>
          <p:cNvPicPr>
            <a:picLocks noChangeAspect="1" noChangeArrowheads="1"/>
          </p:cNvPicPr>
          <p:nvPr/>
        </p:nvPicPr>
        <p:blipFill rotWithShape="1">
          <a:blip r:embed="rId3" cstate="print"/>
          <a:srcRect t="13765" b="18365"/>
          <a:stretch/>
        </p:blipFill>
        <p:spPr bwMode="auto">
          <a:xfrm>
            <a:off x="628650" y="832757"/>
            <a:ext cx="7886700" cy="5955263"/>
          </a:xfrm>
          <a:prstGeom prst="rect">
            <a:avLst/>
          </a:prstGeom>
          <a:noFill/>
        </p:spPr>
      </p:pic>
      <p:sp>
        <p:nvSpPr>
          <p:cNvPr id="2" name="Title 1"/>
          <p:cNvSpPr>
            <a:spLocks noGrp="1"/>
          </p:cNvSpPr>
          <p:nvPr>
            <p:ph type="title"/>
          </p:nvPr>
        </p:nvSpPr>
        <p:spPr>
          <a:xfrm>
            <a:off x="457200" y="0"/>
            <a:ext cx="8229600" cy="838200"/>
          </a:xfrm>
        </p:spPr>
        <p:txBody>
          <a:bodyPr>
            <a:normAutofit/>
          </a:bodyPr>
          <a:lstStyle/>
          <a:p>
            <a:pPr algn="ctr"/>
            <a:r>
              <a:rPr lang="en-US" sz="4800" b="1" dirty="0">
                <a:latin typeface="+mn-lt"/>
              </a:rPr>
              <a:t>Organization</a:t>
            </a:r>
          </a:p>
        </p:txBody>
      </p:sp>
    </p:spTree>
    <p:extLst>
      <p:ext uri="{BB962C8B-B14F-4D97-AF65-F5344CB8AC3E}">
        <p14:creationId xmlns:p14="http://schemas.microsoft.com/office/powerpoint/2010/main" val="3140960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4038600" cy="2544762"/>
          </a:xfrm>
        </p:spPr>
        <p:txBody>
          <a:bodyPr>
            <a:normAutofit/>
          </a:bodyPr>
          <a:lstStyle/>
          <a:p>
            <a:r>
              <a:rPr lang="en-US" sz="4800" b="1" dirty="0">
                <a:latin typeface="+mn-lt"/>
              </a:rPr>
              <a:t>Time Management</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52707" y="68706"/>
            <a:ext cx="5338893" cy="6789294"/>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F:\Photos\fun\10162_345575982211185_1356771402_n[2].jpg"/>
          <p:cNvPicPr>
            <a:picLocks noChangeAspect="1" noChangeArrowheads="1"/>
          </p:cNvPicPr>
          <p:nvPr/>
        </p:nvPicPr>
        <p:blipFill>
          <a:blip r:embed="rId3" cstate="print"/>
          <a:srcRect/>
          <a:stretch>
            <a:fillRect/>
          </a:stretch>
        </p:blipFill>
        <p:spPr bwMode="auto">
          <a:xfrm>
            <a:off x="14287" y="0"/>
            <a:ext cx="9129713" cy="6858000"/>
          </a:xfrm>
          <a:prstGeom prst="rect">
            <a:avLst/>
          </a:prstGeom>
          <a:noFill/>
        </p:spPr>
      </p:pic>
    </p:spTree>
    <p:extLst>
      <p:ext uri="{BB962C8B-B14F-4D97-AF65-F5344CB8AC3E}">
        <p14:creationId xmlns:p14="http://schemas.microsoft.com/office/powerpoint/2010/main" val="2443556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09972733"/>
              </p:ext>
            </p:extLst>
          </p:nvPr>
        </p:nvGraphicFramePr>
        <p:xfrm>
          <a:off x="148741" y="337457"/>
          <a:ext cx="8879128" cy="1447800"/>
        </p:xfrm>
        <a:graphic>
          <a:graphicData uri="http://schemas.openxmlformats.org/drawingml/2006/table">
            <a:tbl>
              <a:tblPr firstRow="1" firstCol="1" bandRow="1">
                <a:tableStyleId>{5C22544A-7EE6-4342-B048-85BDC9FD1C3A}</a:tableStyleId>
              </a:tblPr>
              <a:tblGrid>
                <a:gridCol w="3288566">
                  <a:extLst>
                    <a:ext uri="{9D8B030D-6E8A-4147-A177-3AD203B41FA5}">
                      <a16:colId xmlns:a16="http://schemas.microsoft.com/office/drawing/2014/main" val="20000"/>
                    </a:ext>
                  </a:extLst>
                </a:gridCol>
                <a:gridCol w="5590562">
                  <a:extLst>
                    <a:ext uri="{9D8B030D-6E8A-4147-A177-3AD203B41FA5}">
                      <a16:colId xmlns:a16="http://schemas.microsoft.com/office/drawing/2014/main" val="20001"/>
                    </a:ext>
                  </a:extLst>
                </a:gridCol>
              </a:tblGrid>
              <a:tr h="723900">
                <a:tc>
                  <a:txBody>
                    <a:bodyPr/>
                    <a:lstStyle/>
                    <a:p>
                      <a:pPr marL="0" marR="0">
                        <a:lnSpc>
                          <a:spcPct val="115000"/>
                        </a:lnSpc>
                        <a:spcBef>
                          <a:spcPts val="0"/>
                        </a:spcBef>
                        <a:spcAft>
                          <a:spcPts val="0"/>
                        </a:spcAft>
                      </a:pPr>
                      <a:r>
                        <a:rPr lang="en-US" sz="2800" baseline="0" dirty="0">
                          <a:effectLst/>
                          <a:latin typeface="Adobe Caslon Pro Bold" panose="0205070206050A020403" pitchFamily="18" charset="0"/>
                        </a:rPr>
                        <a:t> Tuesday, April 26</a:t>
                      </a:r>
                      <a:endParaRPr lang="en-US" sz="2800" dirty="0">
                        <a:solidFill>
                          <a:srgbClr val="41646D"/>
                        </a:solidFill>
                        <a:effectLst/>
                        <a:latin typeface="Adobe Caslon Pro Bold" panose="0205070206050A020403" pitchFamily="18" charset="0"/>
                        <a:ea typeface="Times New Roman" panose="02020603050405020304" pitchFamily="18" charset="0"/>
                        <a:cs typeface="Times New Roman" panose="02020603050405020304" pitchFamily="18" charset="0"/>
                      </a:endParaRPr>
                    </a:p>
                  </a:txBody>
                  <a:tcPr marL="68580" marR="68580" marT="0" marB="0" anchor="ctr">
                    <a:solidFill>
                      <a:srgbClr val="008080"/>
                    </a:solidFill>
                  </a:tcPr>
                </a:tc>
                <a:tc>
                  <a:txBody>
                    <a:bodyPr/>
                    <a:lstStyle/>
                    <a:p>
                      <a:pPr marL="0" marR="0">
                        <a:lnSpc>
                          <a:spcPct val="115000"/>
                        </a:lnSpc>
                        <a:spcBef>
                          <a:spcPts val="0"/>
                        </a:spcBef>
                        <a:spcAft>
                          <a:spcPts val="0"/>
                        </a:spcAft>
                      </a:pPr>
                      <a:r>
                        <a:rPr lang="en-US" sz="2800" dirty="0">
                          <a:effectLst/>
                          <a:latin typeface="Adobe Caslon Pro Bold" panose="0205070206050A020403" pitchFamily="18" charset="0"/>
                        </a:rPr>
                        <a:t> “Memo of Understanding” Due</a:t>
                      </a:r>
                      <a:endParaRPr lang="en-US" sz="2800" dirty="0">
                        <a:solidFill>
                          <a:srgbClr val="41646D"/>
                        </a:solidFill>
                        <a:effectLst/>
                        <a:latin typeface="Adobe Caslon Pro Bold" panose="0205070206050A020403" pitchFamily="18" charset="0"/>
                        <a:ea typeface="Times New Roman" panose="02020603050405020304" pitchFamily="18" charset="0"/>
                        <a:cs typeface="Times New Roman" panose="02020603050405020304" pitchFamily="18" charset="0"/>
                      </a:endParaRPr>
                    </a:p>
                  </a:txBody>
                  <a:tcPr marL="68580" marR="68580" marT="0" marB="0" anchor="ctr">
                    <a:solidFill>
                      <a:srgbClr val="008080"/>
                    </a:solidFill>
                  </a:tcPr>
                </a:tc>
                <a:extLst>
                  <a:ext uri="{0D108BD9-81ED-4DB2-BD59-A6C34878D82A}">
                    <a16:rowId xmlns:a16="http://schemas.microsoft.com/office/drawing/2014/main" val="10000"/>
                  </a:ext>
                </a:extLst>
              </a:tr>
              <a:tr h="723900">
                <a:tc>
                  <a:txBody>
                    <a:bodyPr/>
                    <a:lstStyle/>
                    <a:p>
                      <a:pPr marL="0" marR="0">
                        <a:lnSpc>
                          <a:spcPct val="115000"/>
                        </a:lnSpc>
                        <a:spcBef>
                          <a:spcPts val="0"/>
                        </a:spcBef>
                        <a:spcAft>
                          <a:spcPts val="0"/>
                        </a:spcAft>
                      </a:pPr>
                      <a:r>
                        <a:rPr lang="en-US" sz="2800" dirty="0">
                          <a:solidFill>
                            <a:schemeClr val="bg1"/>
                          </a:solidFill>
                          <a:effectLst/>
                          <a:latin typeface="Adobe Caslon Pro Bold" panose="0205070206050A020403" pitchFamily="18" charset="0"/>
                          <a:ea typeface="Times New Roman" panose="02020603050405020304" pitchFamily="18" charset="0"/>
                          <a:cs typeface="Times New Roman" panose="02020603050405020304" pitchFamily="18" charset="0"/>
                        </a:rPr>
                        <a:t> Tuesday, May 3</a:t>
                      </a:r>
                    </a:p>
                  </a:txBody>
                  <a:tcPr marL="68580" marR="68580" marT="0" marB="0" anchor="ctr">
                    <a:solidFill>
                      <a:srgbClr val="008080"/>
                    </a:solidFill>
                  </a:tcPr>
                </a:tc>
                <a:tc>
                  <a:txBody>
                    <a:bodyPr/>
                    <a:lstStyle/>
                    <a:p>
                      <a:pPr marL="0" marR="0">
                        <a:lnSpc>
                          <a:spcPct val="115000"/>
                        </a:lnSpc>
                        <a:spcBef>
                          <a:spcPts val="0"/>
                        </a:spcBef>
                        <a:spcAft>
                          <a:spcPts val="0"/>
                        </a:spcAft>
                      </a:pPr>
                      <a:r>
                        <a:rPr lang="en-US" sz="2800" dirty="0">
                          <a:solidFill>
                            <a:schemeClr val="bg1"/>
                          </a:solidFill>
                          <a:effectLst/>
                          <a:latin typeface="Adobe Caslon Pro Bold" panose="0205070206050A020403" pitchFamily="18" charset="0"/>
                          <a:ea typeface="Times New Roman" panose="02020603050405020304" pitchFamily="18" charset="0"/>
                          <a:cs typeface="Tahoma" panose="020B0604030504040204" pitchFamily="34" charset="0"/>
                        </a:rPr>
                        <a:t> </a:t>
                      </a:r>
                      <a:r>
                        <a:rPr lang="en-US" sz="2800" b="1" dirty="0">
                          <a:solidFill>
                            <a:schemeClr val="bg1"/>
                          </a:solidFill>
                          <a:effectLst/>
                          <a:latin typeface="Adobe Caslon Pro Bold" panose="0205070206050A020403" pitchFamily="18" charset="0"/>
                          <a:ea typeface="Times New Roman" panose="02020603050405020304" pitchFamily="18" charset="0"/>
                          <a:cs typeface="Tahoma" panose="020B0604030504040204" pitchFamily="34" charset="0"/>
                        </a:rPr>
                        <a:t>Course Pre-Registration Due</a:t>
                      </a:r>
                      <a:endParaRPr lang="en-US" sz="2800" dirty="0">
                        <a:solidFill>
                          <a:schemeClr val="bg1"/>
                        </a:solidFill>
                        <a:effectLst/>
                        <a:latin typeface="Adobe Caslon Pro Bold" panose="0205070206050A020403" pitchFamily="18" charset="0"/>
                        <a:ea typeface="Times New Roman" panose="02020603050405020304" pitchFamily="18" charset="0"/>
                        <a:cs typeface="Times New Roman" panose="02020603050405020304" pitchFamily="18" charset="0"/>
                      </a:endParaRPr>
                    </a:p>
                  </a:txBody>
                  <a:tcPr marL="68580" marR="68580" marT="0" marB="0" anchor="ctr">
                    <a:solidFill>
                      <a:srgbClr val="008080"/>
                    </a:solid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8333" t="12222"/>
          <a:stretch/>
        </p:blipFill>
        <p:spPr>
          <a:xfrm>
            <a:off x="3429000" y="1938966"/>
            <a:ext cx="5560769" cy="4699954"/>
          </a:xfrm>
          <a:prstGeom prst="rect">
            <a:avLst/>
          </a:prstGeom>
        </p:spPr>
      </p:pic>
      <p:sp>
        <p:nvSpPr>
          <p:cNvPr id="2" name="Rectangle 1">
            <a:extLst>
              <a:ext uri="{FF2B5EF4-FFF2-40B4-BE49-F238E27FC236}">
                <a16:creationId xmlns:a16="http://schemas.microsoft.com/office/drawing/2014/main" id="{637C02B5-13B0-46FE-BFDB-F1C9D2CA4295}"/>
              </a:ext>
            </a:extLst>
          </p:cNvPr>
          <p:cNvSpPr/>
          <p:nvPr/>
        </p:nvSpPr>
        <p:spPr>
          <a:xfrm>
            <a:off x="-228600" y="3044307"/>
            <a:ext cx="3124200" cy="2489271"/>
          </a:xfrm>
          <a:prstGeom prst="rect">
            <a:avLst/>
          </a:prstGeom>
        </p:spPr>
        <p:txBody>
          <a:bodyPr wrap="square">
            <a:spAutoFit/>
          </a:bodyPr>
          <a:lstStyle/>
          <a:p>
            <a:pPr lvl="1" algn="ctr">
              <a:lnSpc>
                <a:spcPct val="110000"/>
              </a:lnSpc>
              <a:buClr>
                <a:schemeClr val="tx1"/>
              </a:buClr>
            </a:pPr>
            <a:r>
              <a:rPr lang="en-US" sz="4800" dirty="0">
                <a:solidFill>
                  <a:srgbClr val="7030A0"/>
                </a:solidFill>
                <a:latin typeface="+mn-lt"/>
                <a:hlinkClick r:id="rId4">
                  <a:extLst>
                    <a:ext uri="{A12FA001-AC4F-418D-AE19-62706E023703}">
                      <ahyp:hlinkClr xmlns:ahyp="http://schemas.microsoft.com/office/drawing/2018/hyperlinkcolor" val="tx"/>
                    </a:ext>
                  </a:extLst>
                </a:hlinkClick>
              </a:rPr>
              <a:t>Link to SVGS Website</a:t>
            </a:r>
            <a:endParaRPr lang="en-US" sz="4800" dirty="0">
              <a:solidFill>
                <a:srgbClr val="7030A0"/>
              </a:solidFill>
              <a:latin typeface="+mn-lt"/>
            </a:endParaRPr>
          </a:p>
        </p:txBody>
      </p:sp>
    </p:spTree>
    <p:extLst>
      <p:ext uri="{BB962C8B-B14F-4D97-AF65-F5344CB8AC3E}">
        <p14:creationId xmlns:p14="http://schemas.microsoft.com/office/powerpoint/2010/main" val="601642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04806" y="92529"/>
            <a:ext cx="4114793" cy="821871"/>
          </a:xfrm>
        </p:spPr>
        <p:txBody>
          <a:bodyPr>
            <a:noAutofit/>
          </a:bodyPr>
          <a:lstStyle/>
          <a:p>
            <a:r>
              <a:rPr lang="en-US" sz="2800" b="1" dirty="0">
                <a:solidFill>
                  <a:srgbClr val="008080"/>
                </a:solidFill>
              </a:rPr>
              <a:t>Advanced Placement (AP)</a:t>
            </a:r>
          </a:p>
        </p:txBody>
      </p:sp>
      <p:sp>
        <p:nvSpPr>
          <p:cNvPr id="3" name="Content Placeholder 2"/>
          <p:cNvSpPr>
            <a:spLocks noGrp="1"/>
          </p:cNvSpPr>
          <p:nvPr>
            <p:ph sz="half" idx="2"/>
          </p:nvPr>
        </p:nvSpPr>
        <p:spPr>
          <a:xfrm>
            <a:off x="152404" y="1143000"/>
            <a:ext cx="4267198" cy="5622471"/>
          </a:xfrm>
        </p:spPr>
        <p:txBody>
          <a:bodyPr>
            <a:noAutofit/>
          </a:bodyPr>
          <a:lstStyle/>
          <a:p>
            <a:pPr>
              <a:buFont typeface="Arial" panose="020B0604020202020204" pitchFamily="34" charset="0"/>
              <a:buChar char="•"/>
            </a:pPr>
            <a:r>
              <a:rPr lang="en-US" sz="2400" dirty="0">
                <a:solidFill>
                  <a:srgbClr val="008080"/>
                </a:solidFill>
              </a:rPr>
              <a:t>Students take a national exam at end of course – early May</a:t>
            </a:r>
          </a:p>
          <a:p>
            <a:pPr>
              <a:buFont typeface="Arial" panose="020B0604020202020204" pitchFamily="34" charset="0"/>
              <a:buChar char="•"/>
            </a:pPr>
            <a:r>
              <a:rPr lang="en-US" sz="2400" dirty="0">
                <a:solidFill>
                  <a:srgbClr val="008080"/>
                </a:solidFill>
              </a:rPr>
              <a:t>Performance on exam determines whether or not credit is earned</a:t>
            </a:r>
          </a:p>
          <a:p>
            <a:pPr>
              <a:buFont typeface="Arial" panose="020B0604020202020204" pitchFamily="34" charset="0"/>
              <a:buChar char="•"/>
            </a:pPr>
            <a:r>
              <a:rPr lang="en-US" sz="2400" dirty="0">
                <a:solidFill>
                  <a:srgbClr val="008080"/>
                </a:solidFill>
              </a:rPr>
              <a:t>Score range is 1-5: occasionally a 3 will earn credit but more usually require a 4 or 5</a:t>
            </a:r>
          </a:p>
          <a:p>
            <a:pPr>
              <a:buFont typeface="Arial" panose="020B0604020202020204" pitchFamily="34" charset="0"/>
              <a:buChar char="•"/>
            </a:pPr>
            <a:r>
              <a:rPr lang="en-US" sz="2400" dirty="0">
                <a:solidFill>
                  <a:srgbClr val="008080"/>
                </a:solidFill>
              </a:rPr>
              <a:t>Score is a result of mastery of content, standardized test-taking skills, AND health/attitude on day of exam</a:t>
            </a:r>
          </a:p>
          <a:p>
            <a:pPr>
              <a:buFont typeface="Arial" panose="020B0604020202020204" pitchFamily="34" charset="0"/>
              <a:buChar char="•"/>
            </a:pPr>
            <a:r>
              <a:rPr lang="en-US" sz="2400" dirty="0">
                <a:solidFill>
                  <a:srgbClr val="008080"/>
                </a:solidFill>
              </a:rPr>
              <a:t>Accepted nation-wide at most highly selective universities</a:t>
            </a:r>
          </a:p>
          <a:p>
            <a:pPr>
              <a:buFont typeface="Arial" panose="020B0604020202020204" pitchFamily="34" charset="0"/>
              <a:buChar char="•"/>
            </a:pPr>
            <a:r>
              <a:rPr lang="en-US" sz="2400" dirty="0">
                <a:solidFill>
                  <a:srgbClr val="008080"/>
                </a:solidFill>
              </a:rPr>
              <a:t>$96 per AP Exam</a:t>
            </a:r>
          </a:p>
          <a:p>
            <a:endParaRPr lang="en-US" sz="2000" dirty="0">
              <a:solidFill>
                <a:srgbClr val="002060"/>
              </a:solidFill>
            </a:endParaRPr>
          </a:p>
        </p:txBody>
      </p:sp>
      <p:sp>
        <p:nvSpPr>
          <p:cNvPr id="5" name="Text Placeholder 4"/>
          <p:cNvSpPr>
            <a:spLocks noGrp="1"/>
          </p:cNvSpPr>
          <p:nvPr>
            <p:ph type="body" sz="quarter" idx="3"/>
          </p:nvPr>
        </p:nvSpPr>
        <p:spPr>
          <a:xfrm>
            <a:off x="4953000" y="92529"/>
            <a:ext cx="3886185" cy="821871"/>
          </a:xfrm>
        </p:spPr>
        <p:txBody>
          <a:bodyPr>
            <a:normAutofit/>
          </a:bodyPr>
          <a:lstStyle/>
          <a:p>
            <a:r>
              <a:rPr lang="en-US" sz="2800" b="1" dirty="0">
                <a:solidFill>
                  <a:srgbClr val="7030A0"/>
                </a:solidFill>
              </a:rPr>
              <a:t>Dual Enrollment (DE)</a:t>
            </a:r>
          </a:p>
        </p:txBody>
      </p:sp>
      <p:sp>
        <p:nvSpPr>
          <p:cNvPr id="6" name="Content Placeholder 5"/>
          <p:cNvSpPr>
            <a:spLocks noGrp="1"/>
          </p:cNvSpPr>
          <p:nvPr>
            <p:ph sz="quarter" idx="4"/>
          </p:nvPr>
        </p:nvSpPr>
        <p:spPr>
          <a:xfrm>
            <a:off x="4724399" y="1143000"/>
            <a:ext cx="4419593" cy="5622471"/>
          </a:xfrm>
        </p:spPr>
        <p:txBody>
          <a:bodyPr>
            <a:normAutofit fontScale="25000" lnSpcReduction="20000"/>
          </a:bodyPr>
          <a:lstStyle/>
          <a:p>
            <a:pPr>
              <a:lnSpc>
                <a:spcPct val="120000"/>
              </a:lnSpc>
              <a:spcBef>
                <a:spcPts val="0"/>
              </a:spcBef>
              <a:spcAft>
                <a:spcPts val="0"/>
              </a:spcAft>
              <a:buFont typeface="Arial" panose="020B0604020202020204" pitchFamily="34" charset="0"/>
              <a:buChar char="•"/>
            </a:pPr>
            <a:r>
              <a:rPr lang="en-US" sz="9600" dirty="0">
                <a:solidFill>
                  <a:srgbClr val="7030A0"/>
                </a:solidFill>
              </a:rPr>
              <a:t>Taught at SVGS by SVGS teachers</a:t>
            </a:r>
          </a:p>
          <a:p>
            <a:pPr>
              <a:lnSpc>
                <a:spcPct val="120000"/>
              </a:lnSpc>
              <a:spcBef>
                <a:spcPts val="0"/>
              </a:spcBef>
              <a:spcAft>
                <a:spcPts val="0"/>
              </a:spcAft>
              <a:buFont typeface="Arial" panose="020B0604020202020204" pitchFamily="34" charset="0"/>
              <a:buChar char="•"/>
            </a:pPr>
            <a:r>
              <a:rPr lang="en-US" sz="9600" dirty="0">
                <a:solidFill>
                  <a:srgbClr val="7030A0"/>
                </a:solidFill>
              </a:rPr>
              <a:t>Credit is earned through successful completion of class (grade of B or better) rather than one-time test</a:t>
            </a:r>
          </a:p>
          <a:p>
            <a:pPr>
              <a:lnSpc>
                <a:spcPct val="120000"/>
              </a:lnSpc>
              <a:spcBef>
                <a:spcPts val="0"/>
              </a:spcBef>
              <a:spcAft>
                <a:spcPts val="0"/>
              </a:spcAft>
              <a:buFont typeface="Arial" panose="020B0604020202020204" pitchFamily="34" charset="0"/>
              <a:buChar char="•"/>
            </a:pPr>
            <a:r>
              <a:rPr lang="en-US" sz="9600" dirty="0">
                <a:solidFill>
                  <a:srgbClr val="7030A0"/>
                </a:solidFill>
              </a:rPr>
              <a:t>Credit is accepted to all public universities in Virginia</a:t>
            </a:r>
          </a:p>
          <a:p>
            <a:pPr marL="0" indent="0">
              <a:lnSpc>
                <a:spcPct val="120000"/>
              </a:lnSpc>
              <a:spcBef>
                <a:spcPts val="0"/>
              </a:spcBef>
              <a:spcAft>
                <a:spcPts val="0"/>
              </a:spcAft>
              <a:buNone/>
            </a:pPr>
            <a:r>
              <a:rPr lang="en-US" sz="9600" dirty="0">
                <a:solidFill>
                  <a:srgbClr val="7030A0"/>
                </a:solidFill>
              </a:rPr>
              <a:t>   *Note – see next slide</a:t>
            </a:r>
          </a:p>
          <a:p>
            <a:pPr>
              <a:lnSpc>
                <a:spcPct val="120000"/>
              </a:lnSpc>
              <a:spcBef>
                <a:spcPts val="0"/>
              </a:spcBef>
              <a:spcAft>
                <a:spcPts val="0"/>
              </a:spcAft>
              <a:buFont typeface="Arial" panose="020B0604020202020204" pitchFamily="34" charset="0"/>
              <a:buChar char="•"/>
            </a:pPr>
            <a:r>
              <a:rPr lang="en-US" sz="9600" dirty="0">
                <a:solidFill>
                  <a:srgbClr val="7030A0"/>
                </a:solidFill>
              </a:rPr>
              <a:t>DE Credits are less expensive than on-campus tuition</a:t>
            </a:r>
          </a:p>
          <a:p>
            <a:pPr marL="0" indent="0">
              <a:lnSpc>
                <a:spcPct val="120000"/>
              </a:lnSpc>
              <a:spcBef>
                <a:spcPts val="0"/>
              </a:spcBef>
              <a:spcAft>
                <a:spcPts val="0"/>
              </a:spcAft>
              <a:buNone/>
            </a:pPr>
            <a:r>
              <a:rPr lang="en-US" sz="9600" i="1" dirty="0">
                <a:solidFill>
                  <a:srgbClr val="7030A0"/>
                </a:solidFill>
              </a:rPr>
              <a:t>   </a:t>
            </a:r>
            <a:r>
              <a:rPr lang="en-US" sz="9900" i="1" dirty="0">
                <a:solidFill>
                  <a:srgbClr val="7030A0"/>
                </a:solidFill>
              </a:rPr>
              <a:t>4 credit class – JMU DE = $400</a:t>
            </a:r>
          </a:p>
          <a:p>
            <a:pPr marL="0" indent="0">
              <a:lnSpc>
                <a:spcPct val="120000"/>
              </a:lnSpc>
              <a:spcBef>
                <a:spcPts val="0"/>
              </a:spcBef>
              <a:spcAft>
                <a:spcPts val="0"/>
              </a:spcAft>
              <a:buNone/>
            </a:pPr>
            <a:r>
              <a:rPr lang="en-US" sz="9900" i="1" dirty="0">
                <a:solidFill>
                  <a:srgbClr val="7030A0"/>
                </a:solidFill>
              </a:rPr>
              <a:t>   4 credit class – BRCC DE = $125</a:t>
            </a:r>
          </a:p>
          <a:p>
            <a:pPr marL="150876" lvl="1" indent="0">
              <a:lnSpc>
                <a:spcPct val="120000"/>
              </a:lnSpc>
              <a:buNone/>
            </a:pPr>
            <a:r>
              <a:rPr lang="en-US" sz="9600" i="1" dirty="0">
                <a:solidFill>
                  <a:srgbClr val="7030A0"/>
                </a:solidFill>
              </a:rPr>
              <a:t>(Prices are approximate)</a:t>
            </a:r>
          </a:p>
          <a:p>
            <a:pPr marL="150876" lvl="1" indent="0">
              <a:buNone/>
            </a:pPr>
            <a:endParaRPr lang="en-US" dirty="0"/>
          </a:p>
        </p:txBody>
      </p:sp>
      <p:cxnSp>
        <p:nvCxnSpPr>
          <p:cNvPr id="7" name="Straight Connector 6">
            <a:extLst>
              <a:ext uri="{FF2B5EF4-FFF2-40B4-BE49-F238E27FC236}">
                <a16:creationId xmlns:a16="http://schemas.microsoft.com/office/drawing/2014/main" id="{12CDD007-6B39-4A7D-A4A5-6A527D1A684C}"/>
              </a:ext>
            </a:extLst>
          </p:cNvPr>
          <p:cNvCxnSpPr/>
          <p:nvPr/>
        </p:nvCxnSpPr>
        <p:spPr>
          <a:xfrm>
            <a:off x="4577443" y="92529"/>
            <a:ext cx="0" cy="66729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5">
                                            <p:txEl>
                                              <p:pRg st="0" end="0"/>
                                            </p:txEl>
                                          </p:spTgt>
                                        </p:tgtEl>
                                        <p:attrNameLst>
                                          <p:attrName>style.visibility</p:attrName>
                                        </p:attrNameLst>
                                      </p:cBhvr>
                                      <p:to>
                                        <p:strVal val="visible"/>
                                      </p:to>
                                    </p:set>
                                    <p:animEffect transition="in" filter="fade">
                                      <p:cBhvr>
                                        <p:cTn id="46" dur="1000"/>
                                        <p:tgtEl>
                                          <p:spTgt spid="5">
                                            <p:txEl>
                                              <p:pRg st="0" end="0"/>
                                            </p:txEl>
                                          </p:spTgt>
                                        </p:tgtEl>
                                      </p:cBhvr>
                                    </p:animEffect>
                                    <p:anim calcmode="lin" valueType="num">
                                      <p:cBhvr>
                                        <p:cTn id="4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6">
                                            <p:txEl>
                                              <p:pRg st="0" end="0"/>
                                            </p:txEl>
                                          </p:spTgt>
                                        </p:tgtEl>
                                        <p:attrNameLst>
                                          <p:attrName>style.visibility</p:attrName>
                                        </p:attrNameLst>
                                      </p:cBhvr>
                                      <p:to>
                                        <p:strVal val="visible"/>
                                      </p:to>
                                    </p:set>
                                    <p:animEffect transition="in" filter="fade">
                                      <p:cBhvr>
                                        <p:cTn id="53" dur="1000"/>
                                        <p:tgtEl>
                                          <p:spTgt spid="6">
                                            <p:txEl>
                                              <p:pRg st="0" end="0"/>
                                            </p:txEl>
                                          </p:spTgt>
                                        </p:tgtEl>
                                      </p:cBhvr>
                                    </p:animEffect>
                                    <p:anim calcmode="lin" valueType="num">
                                      <p:cBhvr>
                                        <p:cTn id="5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55" dur="1000" fill="hold"/>
                                        <p:tgtEl>
                                          <p:spTgt spid="6">
                                            <p:txEl>
                                              <p:pRg st="0" end="0"/>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
                                            <p:txEl>
                                              <p:pRg st="1" end="1"/>
                                            </p:txEl>
                                          </p:spTgt>
                                        </p:tgtEl>
                                        <p:attrNameLst>
                                          <p:attrName>style.visibility</p:attrName>
                                        </p:attrNameLst>
                                      </p:cBhvr>
                                      <p:to>
                                        <p:strVal val="visible"/>
                                      </p:to>
                                    </p:set>
                                    <p:animEffect transition="in" filter="fade">
                                      <p:cBhvr>
                                        <p:cTn id="58" dur="1000"/>
                                        <p:tgtEl>
                                          <p:spTgt spid="6">
                                            <p:txEl>
                                              <p:pRg st="1" end="1"/>
                                            </p:txEl>
                                          </p:spTgt>
                                        </p:tgtEl>
                                      </p:cBhvr>
                                    </p:animEffect>
                                    <p:anim calcmode="lin" valueType="num">
                                      <p:cBhvr>
                                        <p:cTn id="5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60" dur="1000" fill="hold"/>
                                        <p:tgtEl>
                                          <p:spTgt spid="6">
                                            <p:txEl>
                                              <p:pRg st="1" end="1"/>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6">
                                            <p:txEl>
                                              <p:pRg st="2" end="2"/>
                                            </p:txEl>
                                          </p:spTgt>
                                        </p:tgtEl>
                                        <p:attrNameLst>
                                          <p:attrName>style.visibility</p:attrName>
                                        </p:attrNameLst>
                                      </p:cBhvr>
                                      <p:to>
                                        <p:strVal val="visible"/>
                                      </p:to>
                                    </p:set>
                                    <p:animEffect transition="in" filter="fade">
                                      <p:cBhvr>
                                        <p:cTn id="63" dur="1000"/>
                                        <p:tgtEl>
                                          <p:spTgt spid="6">
                                            <p:txEl>
                                              <p:pRg st="2" end="2"/>
                                            </p:txEl>
                                          </p:spTgt>
                                        </p:tgtEl>
                                      </p:cBhvr>
                                    </p:animEffect>
                                    <p:anim calcmode="lin" valueType="num">
                                      <p:cBhvr>
                                        <p:cTn id="6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2" end="2"/>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6">
                                            <p:txEl>
                                              <p:pRg st="3" end="3"/>
                                            </p:txEl>
                                          </p:spTgt>
                                        </p:tgtEl>
                                        <p:attrNameLst>
                                          <p:attrName>style.visibility</p:attrName>
                                        </p:attrNameLst>
                                      </p:cBhvr>
                                      <p:to>
                                        <p:strVal val="visible"/>
                                      </p:to>
                                    </p:set>
                                    <p:animEffect transition="in" filter="fade">
                                      <p:cBhvr>
                                        <p:cTn id="68" dur="1000"/>
                                        <p:tgtEl>
                                          <p:spTgt spid="6">
                                            <p:txEl>
                                              <p:pRg st="3" end="3"/>
                                            </p:txEl>
                                          </p:spTgt>
                                        </p:tgtEl>
                                      </p:cBhvr>
                                    </p:animEffect>
                                    <p:anim calcmode="lin" valueType="num">
                                      <p:cBhvr>
                                        <p:cTn id="6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70" dur="1000" fill="hold"/>
                                        <p:tgtEl>
                                          <p:spTgt spid="6">
                                            <p:txEl>
                                              <p:pRg st="3" end="3"/>
                                            </p:txEl>
                                          </p:spTgt>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6">
                                            <p:txEl>
                                              <p:pRg st="4" end="4"/>
                                            </p:txEl>
                                          </p:spTgt>
                                        </p:tgtEl>
                                        <p:attrNameLst>
                                          <p:attrName>style.visibility</p:attrName>
                                        </p:attrNameLst>
                                      </p:cBhvr>
                                      <p:to>
                                        <p:strVal val="visible"/>
                                      </p:to>
                                    </p:set>
                                    <p:animEffect transition="in" filter="fade">
                                      <p:cBhvr>
                                        <p:cTn id="73" dur="1000"/>
                                        <p:tgtEl>
                                          <p:spTgt spid="6">
                                            <p:txEl>
                                              <p:pRg st="4" end="4"/>
                                            </p:txEl>
                                          </p:spTgt>
                                        </p:tgtEl>
                                      </p:cBhvr>
                                    </p:animEffect>
                                    <p:anim calcmode="lin" valueType="num">
                                      <p:cBhvr>
                                        <p:cTn id="7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75" dur="1000" fill="hold"/>
                                        <p:tgtEl>
                                          <p:spTgt spid="6">
                                            <p:txEl>
                                              <p:pRg st="4" end="4"/>
                                            </p:txEl>
                                          </p:spTgt>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6">
                                            <p:txEl>
                                              <p:pRg st="5" end="5"/>
                                            </p:txEl>
                                          </p:spTgt>
                                        </p:tgtEl>
                                        <p:attrNameLst>
                                          <p:attrName>style.visibility</p:attrName>
                                        </p:attrNameLst>
                                      </p:cBhvr>
                                      <p:to>
                                        <p:strVal val="visible"/>
                                      </p:to>
                                    </p:set>
                                    <p:animEffect transition="in" filter="fade">
                                      <p:cBhvr>
                                        <p:cTn id="78" dur="1000"/>
                                        <p:tgtEl>
                                          <p:spTgt spid="6">
                                            <p:txEl>
                                              <p:pRg st="5" end="5"/>
                                            </p:txEl>
                                          </p:spTgt>
                                        </p:tgtEl>
                                      </p:cBhvr>
                                    </p:animEffect>
                                    <p:anim calcmode="lin" valueType="num">
                                      <p:cBhvr>
                                        <p:cTn id="7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80" dur="1000" fill="hold"/>
                                        <p:tgtEl>
                                          <p:spTgt spid="6">
                                            <p:txEl>
                                              <p:pRg st="5" end="5"/>
                                            </p:txEl>
                                          </p:spTgt>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6">
                                            <p:txEl>
                                              <p:pRg st="6" end="6"/>
                                            </p:txEl>
                                          </p:spTgt>
                                        </p:tgtEl>
                                        <p:attrNameLst>
                                          <p:attrName>style.visibility</p:attrName>
                                        </p:attrNameLst>
                                      </p:cBhvr>
                                      <p:to>
                                        <p:strVal val="visible"/>
                                      </p:to>
                                    </p:set>
                                    <p:animEffect transition="in" filter="fade">
                                      <p:cBhvr>
                                        <p:cTn id="83" dur="1000"/>
                                        <p:tgtEl>
                                          <p:spTgt spid="6">
                                            <p:txEl>
                                              <p:pRg st="6" end="6"/>
                                            </p:txEl>
                                          </p:spTgt>
                                        </p:tgtEl>
                                      </p:cBhvr>
                                    </p:animEffect>
                                    <p:anim calcmode="lin" valueType="num">
                                      <p:cBhvr>
                                        <p:cTn id="84"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85" dur="1000" fill="hold"/>
                                        <p:tgtEl>
                                          <p:spTgt spid="6">
                                            <p:txEl>
                                              <p:pRg st="6" end="6"/>
                                            </p:txEl>
                                          </p:spTgt>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6">
                                            <p:txEl>
                                              <p:pRg st="7" end="7"/>
                                            </p:txEl>
                                          </p:spTgt>
                                        </p:tgtEl>
                                        <p:attrNameLst>
                                          <p:attrName>style.visibility</p:attrName>
                                        </p:attrNameLst>
                                      </p:cBhvr>
                                      <p:to>
                                        <p:strVal val="visible"/>
                                      </p:to>
                                    </p:set>
                                    <p:animEffect transition="in" filter="fade">
                                      <p:cBhvr>
                                        <p:cTn id="88" dur="1000"/>
                                        <p:tgtEl>
                                          <p:spTgt spid="6">
                                            <p:txEl>
                                              <p:pRg st="7" end="7"/>
                                            </p:txEl>
                                          </p:spTgt>
                                        </p:tgtEl>
                                      </p:cBhvr>
                                    </p:animEffect>
                                    <p:anim calcmode="lin" valueType="num">
                                      <p:cBhvr>
                                        <p:cTn id="89"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0"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276601"/>
            <a:ext cx="8610600" cy="3352800"/>
          </a:xfrm>
        </p:spPr>
        <p:txBody>
          <a:bodyPr>
            <a:normAutofit/>
          </a:bodyPr>
          <a:lstStyle/>
          <a:p>
            <a:pPr lvl="2">
              <a:buFont typeface="Arial" panose="020B0604020202020204" pitchFamily="34" charset="0"/>
              <a:buChar char="•"/>
            </a:pPr>
            <a:r>
              <a:rPr lang="en-US" sz="2800" dirty="0"/>
              <a:t>Review the “transfer guide” found on your specific college of interest’s website</a:t>
            </a:r>
          </a:p>
          <a:p>
            <a:pPr lvl="2">
              <a:buFont typeface="Arial" panose="020B0604020202020204" pitchFamily="34" charset="0"/>
              <a:buChar char="•"/>
            </a:pPr>
            <a:r>
              <a:rPr lang="en-US" sz="2800" dirty="0"/>
              <a:t>ALWAYS verify with colleges AND discuss with a college admissions counselor.</a:t>
            </a:r>
          </a:p>
          <a:p>
            <a:pPr lvl="2">
              <a:buFont typeface="Arial" panose="020B0604020202020204" pitchFamily="34" charset="0"/>
              <a:buChar char="•"/>
            </a:pPr>
            <a:r>
              <a:rPr lang="en-US" sz="2800" dirty="0"/>
              <a:t>Ask not just “Will they take the credit?” but “How will they take the credit?”</a:t>
            </a:r>
          </a:p>
          <a:p>
            <a:pPr lvl="2"/>
            <a:r>
              <a:rPr lang="en-US" sz="2800" dirty="0"/>
              <a:t>May NOT transfer as required courses for general education or within major – may be elective credit </a:t>
            </a:r>
          </a:p>
          <a:p>
            <a:pPr lvl="2">
              <a:buFont typeface="Arial" panose="020B0604020202020204" pitchFamily="34" charset="0"/>
              <a:buChar char="•"/>
            </a:pPr>
            <a:endParaRPr lang="en-US" sz="3000" dirty="0">
              <a:solidFill>
                <a:schemeClr val="accent5">
                  <a:lumMod val="50000"/>
                </a:schemeClr>
              </a:solidFill>
            </a:endParaRPr>
          </a:p>
          <a:p>
            <a:pPr marL="594360" lvl="2" indent="0">
              <a:buNone/>
            </a:pPr>
            <a:endParaRPr lang="en-US" sz="4000" dirty="0">
              <a:solidFill>
                <a:schemeClr val="accent5">
                  <a:lumMod val="50000"/>
                </a:schemeClr>
              </a:solidFill>
            </a:endParaRPr>
          </a:p>
        </p:txBody>
      </p:sp>
      <p:pic>
        <p:nvPicPr>
          <p:cNvPr id="1026" name="Picture 2" descr="Image result for transfer credi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623" y="228600"/>
            <a:ext cx="7014754" cy="28497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9203" y="2690662"/>
            <a:ext cx="6170272" cy="4114800"/>
          </a:xfrm>
          <a:prstGeom prst="rect">
            <a:avLst/>
          </a:prstGeom>
        </p:spPr>
      </p:pic>
      <p:sp>
        <p:nvSpPr>
          <p:cNvPr id="4" name="TextBox 3"/>
          <p:cNvSpPr txBox="1"/>
          <p:nvPr/>
        </p:nvSpPr>
        <p:spPr>
          <a:xfrm>
            <a:off x="260892" y="3544"/>
            <a:ext cx="8548360" cy="830997"/>
          </a:xfrm>
          <a:prstGeom prst="rect">
            <a:avLst/>
          </a:prstGeom>
          <a:noFill/>
        </p:spPr>
        <p:txBody>
          <a:bodyPr wrap="square" rtlCol="0">
            <a:spAutoFit/>
          </a:bodyPr>
          <a:lstStyle/>
          <a:p>
            <a:pPr algn="ctr"/>
            <a:r>
              <a:rPr lang="en-US" sz="4800" b="1" dirty="0">
                <a:latin typeface="+mn-lt"/>
              </a:rPr>
              <a:t>ARTS &amp; HUMANITIES</a:t>
            </a: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6788"/>
          <a:stretch/>
        </p:blipFill>
        <p:spPr>
          <a:xfrm>
            <a:off x="4608928" y="834541"/>
            <a:ext cx="4274180" cy="2996487"/>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t="7521"/>
          <a:stretch/>
        </p:blipFill>
        <p:spPr>
          <a:xfrm>
            <a:off x="227024" y="834541"/>
            <a:ext cx="4274180" cy="299648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630630172"/>
              </p:ext>
            </p:extLst>
          </p:nvPr>
        </p:nvGraphicFramePr>
        <p:xfrm>
          <a:off x="0" y="2579341"/>
          <a:ext cx="9144000" cy="4377456"/>
        </p:xfrm>
        <a:graphic>
          <a:graphicData uri="http://schemas.openxmlformats.org/drawingml/2006/table">
            <a:tbl>
              <a:tblPr firstRow="1" bandRow="1">
                <a:tableStyleId>{21E4AEA4-8DFA-4A89-87EB-49C32662AFE0}</a:tableStyleId>
              </a:tblPr>
              <a:tblGrid>
                <a:gridCol w="1524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gridCol w="3810000">
                  <a:extLst>
                    <a:ext uri="{9D8B030D-6E8A-4147-A177-3AD203B41FA5}">
                      <a16:colId xmlns:a16="http://schemas.microsoft.com/office/drawing/2014/main" val="20002"/>
                    </a:ext>
                  </a:extLst>
                </a:gridCol>
              </a:tblGrid>
              <a:tr h="323159">
                <a:tc>
                  <a:txBody>
                    <a:bodyPr/>
                    <a:lstStyle/>
                    <a:p>
                      <a:endParaRPr lang="en-US" sz="1600" dirty="0"/>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166878"/>
                    </a:solidFill>
                  </a:tcPr>
                </a:tc>
                <a:tc>
                  <a:txBody>
                    <a:bodyPr/>
                    <a:lstStyle/>
                    <a:p>
                      <a:r>
                        <a:rPr lang="en-US" sz="1800" dirty="0"/>
                        <a:t>Junior Year</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166878"/>
                    </a:solidFill>
                  </a:tcPr>
                </a:tc>
                <a:tc>
                  <a:txBody>
                    <a:bodyPr/>
                    <a:lstStyle/>
                    <a:p>
                      <a:r>
                        <a:rPr lang="en-US" sz="1800" dirty="0"/>
                        <a:t>Senior Year</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166878"/>
                    </a:solidFill>
                  </a:tcPr>
                </a:tc>
                <a:extLst>
                  <a:ext uri="{0D108BD9-81ED-4DB2-BD59-A6C34878D82A}">
                    <a16:rowId xmlns:a16="http://schemas.microsoft.com/office/drawing/2014/main" val="10000"/>
                  </a:ext>
                </a:extLst>
              </a:tr>
              <a:tr h="616941">
                <a:tc>
                  <a:txBody>
                    <a:bodyPr/>
                    <a:lstStyle/>
                    <a:p>
                      <a:pPr algn="l"/>
                      <a:r>
                        <a:rPr lang="en-US" sz="1800" dirty="0">
                          <a:solidFill>
                            <a:srgbClr val="016775"/>
                          </a:solidFill>
                        </a:rPr>
                        <a:t>Fulfills English  Requirement</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lumMod val="95000"/>
                      </a:schemeClr>
                    </a:solidFill>
                  </a:tcPr>
                </a:tc>
                <a:tc>
                  <a:txBody>
                    <a:bodyPr/>
                    <a:lstStyle/>
                    <a:p>
                      <a:pPr marL="0" lvl="0" indent="0" algn="l">
                        <a:buFont typeface="Arial" panose="020B0604020202020204" pitchFamily="34" charset="0"/>
                        <a:buNone/>
                      </a:pPr>
                      <a:r>
                        <a:rPr lang="en-US" sz="1800" dirty="0">
                          <a:solidFill>
                            <a:srgbClr val="016775"/>
                          </a:solidFill>
                        </a:rPr>
                        <a:t>* Literature, Comp,</a:t>
                      </a:r>
                      <a:r>
                        <a:rPr lang="en-US" sz="1800" baseline="0" dirty="0">
                          <a:solidFill>
                            <a:srgbClr val="016775"/>
                          </a:solidFill>
                        </a:rPr>
                        <a:t> and Ideas I (DE)</a:t>
                      </a:r>
                    </a:p>
                    <a:p>
                      <a:pPr marL="0" lvl="0" indent="0" algn="l">
                        <a:buFont typeface="Arial" panose="020B0604020202020204" pitchFamily="34" charset="0"/>
                        <a:buNone/>
                      </a:pPr>
                      <a:r>
                        <a:rPr lang="en-US" sz="1800" baseline="0" dirty="0">
                          <a:solidFill>
                            <a:srgbClr val="016775"/>
                          </a:solidFill>
                        </a:rPr>
                        <a:t> (Required for all AH Juniors)</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solidFill>
                            <a:srgbClr val="016775"/>
                          </a:solidFill>
                        </a:rPr>
                        <a:t>* Literature, Comp,</a:t>
                      </a:r>
                      <a:r>
                        <a:rPr lang="en-US" sz="1800" baseline="0" dirty="0">
                          <a:solidFill>
                            <a:srgbClr val="016775"/>
                          </a:solidFill>
                        </a:rPr>
                        <a:t> and Ideas  II (DE)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dirty="0">
                          <a:solidFill>
                            <a:srgbClr val="016775"/>
                          </a:solidFill>
                        </a:rPr>
                        <a:t> (Recommended, but not Required)</a:t>
                      </a:r>
                      <a:endParaRPr lang="en-US" sz="1800" dirty="0">
                        <a:solidFill>
                          <a:srgbClr val="016775"/>
                        </a:solidFill>
                      </a:endParaRP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881344">
                <a:tc>
                  <a:txBody>
                    <a:bodyPr/>
                    <a:lstStyle/>
                    <a:p>
                      <a:pPr algn="l"/>
                      <a:r>
                        <a:rPr lang="en-US" sz="1800" dirty="0">
                          <a:solidFill>
                            <a:srgbClr val="016775"/>
                          </a:solidFill>
                        </a:rPr>
                        <a:t>Humanities &amp; Appreciation</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lumMod val="95000"/>
                      </a:schemeClr>
                    </a:solidFill>
                  </a:tcPr>
                </a:tc>
                <a:tc>
                  <a:txBody>
                    <a:bodyPr/>
                    <a:lstStyle/>
                    <a:p>
                      <a:pPr marL="0" lvl="0" indent="0" algn="l">
                        <a:buFont typeface="Arial" panose="020B0604020202020204" pitchFamily="34" charset="0"/>
                        <a:buNone/>
                      </a:pPr>
                      <a:r>
                        <a:rPr lang="en-US" sz="1800" dirty="0">
                          <a:solidFill>
                            <a:srgbClr val="016775"/>
                          </a:solidFill>
                        </a:rPr>
                        <a:t>* Humanities in Western Culture </a:t>
                      </a:r>
                      <a:r>
                        <a:rPr lang="en-US" sz="1800" baseline="0" dirty="0">
                          <a:solidFill>
                            <a:srgbClr val="016775"/>
                          </a:solidFill>
                        </a:rPr>
                        <a:t>(DE)</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dirty="0">
                          <a:solidFill>
                            <a:srgbClr val="016775"/>
                          </a:solidFill>
                        </a:rPr>
                        <a:t>* Art History (DE)</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800" dirty="0">
                          <a:solidFill>
                            <a:srgbClr val="016775"/>
                          </a:solidFill>
                        </a:rPr>
                        <a:t>* Drama History and Appreciation </a:t>
                      </a:r>
                      <a:r>
                        <a:rPr lang="en-US" sz="1800" baseline="0" dirty="0">
                          <a:solidFill>
                            <a:srgbClr val="016775"/>
                          </a:solidFill>
                        </a:rPr>
                        <a:t>(DE)</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tc>
                  <a:txBody>
                    <a:bodyPr/>
                    <a:lstStyle/>
                    <a:p>
                      <a:pPr marL="0" lvl="0" indent="0">
                        <a:buFont typeface="Arial" panose="020B0604020202020204" pitchFamily="34" charset="0"/>
                        <a:buNone/>
                      </a:pPr>
                      <a:r>
                        <a:rPr lang="en-US" sz="1800" i="0" dirty="0">
                          <a:solidFill>
                            <a:srgbClr val="016775"/>
                          </a:solidFill>
                        </a:rPr>
                        <a:t>* Communications</a:t>
                      </a:r>
                      <a:r>
                        <a:rPr lang="en-US" sz="1800" i="0" baseline="0" dirty="0">
                          <a:solidFill>
                            <a:srgbClr val="016775"/>
                          </a:solidFill>
                        </a:rPr>
                        <a:t> (DE)</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dirty="0">
                          <a:solidFill>
                            <a:srgbClr val="016775"/>
                          </a:solidFill>
                        </a:rPr>
                        <a:t>* Art History (DE)</a:t>
                      </a:r>
                      <a:endParaRPr lang="en-US" sz="1800" i="0" baseline="0" dirty="0">
                        <a:solidFill>
                          <a:srgbClr val="016775"/>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800" dirty="0">
                          <a:solidFill>
                            <a:srgbClr val="016775"/>
                          </a:solidFill>
                        </a:rPr>
                        <a:t>* Drama History and Appreciation </a:t>
                      </a:r>
                      <a:r>
                        <a:rPr lang="en-US" sz="1800" baseline="0" dirty="0">
                          <a:solidFill>
                            <a:srgbClr val="016775"/>
                          </a:solidFill>
                        </a:rPr>
                        <a:t>(DE)</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2457216">
                <a:tc>
                  <a:txBody>
                    <a:bodyPr/>
                    <a:lstStyle/>
                    <a:p>
                      <a:pPr algn="l"/>
                      <a:r>
                        <a:rPr lang="en-US" sz="1800" dirty="0">
                          <a:solidFill>
                            <a:srgbClr val="016775"/>
                          </a:solidFill>
                        </a:rPr>
                        <a:t>Socio-Cultural and Skills</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16775"/>
                          </a:solidFill>
                        </a:rPr>
                        <a:t>* Psychology</a:t>
                      </a:r>
                      <a:r>
                        <a:rPr lang="en-US" sz="1800" baseline="0" dirty="0">
                          <a:solidFill>
                            <a:srgbClr val="016775"/>
                          </a:solidFill>
                        </a:rPr>
                        <a:t> (AP)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rgbClr val="016775"/>
                          </a:solidFill>
                        </a:rPr>
                        <a:t>* Developmental Psychology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16775"/>
                          </a:solidFill>
                        </a:rPr>
                        <a:t>* Studio</a:t>
                      </a:r>
                      <a:r>
                        <a:rPr lang="en-US" sz="1800" baseline="0" dirty="0">
                          <a:solidFill>
                            <a:srgbClr val="016775"/>
                          </a:solidFill>
                        </a:rPr>
                        <a:t> 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solidFill>
                            <a:srgbClr val="016775"/>
                          </a:solidFill>
                        </a:rPr>
                        <a:t>* Acting</a:t>
                      </a:r>
                      <a:r>
                        <a:rPr lang="en-US" sz="1800" baseline="0" dirty="0">
                          <a:solidFill>
                            <a:srgbClr val="016775"/>
                          </a:solidFill>
                        </a:rPr>
                        <a:t> 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dirty="0">
                          <a:solidFill>
                            <a:srgbClr val="016775"/>
                          </a:solidFill>
                        </a:rPr>
                        <a:t>* Film 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16775"/>
                          </a:solidFill>
                        </a:rPr>
                        <a:t>* Teachers for Tomorrow (DE)</a:t>
                      </a:r>
                      <a:endParaRPr lang="en-US" sz="1800" baseline="0" dirty="0">
                        <a:solidFill>
                          <a:srgbClr val="016775"/>
                        </a:solidFill>
                      </a:endParaRP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16775"/>
                          </a:solidFill>
                        </a:rPr>
                        <a:t>* Psychology</a:t>
                      </a:r>
                      <a:r>
                        <a:rPr lang="en-US" sz="1800" baseline="0" dirty="0">
                          <a:solidFill>
                            <a:srgbClr val="016775"/>
                          </a:solidFill>
                        </a:rPr>
                        <a:t> (AP)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rgbClr val="016775"/>
                          </a:solidFill>
                        </a:rPr>
                        <a:t>* Developmental Psychology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16775"/>
                          </a:solidFill>
                        </a:rPr>
                        <a:t>* Sociology of the Family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rgbClr val="016775"/>
                          </a:solidFill>
                        </a:rPr>
                        <a:t>* Sociology of Mass Media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16775"/>
                          </a:solidFill>
                        </a:rPr>
                        <a:t>* Studio</a:t>
                      </a:r>
                      <a:r>
                        <a:rPr lang="en-US" sz="1800" baseline="0" dirty="0">
                          <a:solidFill>
                            <a:srgbClr val="016775"/>
                          </a:solidFill>
                        </a:rPr>
                        <a:t> II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16775"/>
                          </a:solidFill>
                        </a:rPr>
                        <a:t>* Acting</a:t>
                      </a:r>
                      <a:r>
                        <a:rPr lang="en-US" sz="1800" baseline="0" dirty="0">
                          <a:solidFill>
                            <a:srgbClr val="016775"/>
                          </a:solidFill>
                        </a:rPr>
                        <a:t> II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dirty="0">
                          <a:solidFill>
                            <a:srgbClr val="016775"/>
                          </a:solidFill>
                        </a:rPr>
                        <a:t>* Film II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dirty="0">
                          <a:solidFill>
                            <a:srgbClr val="016775"/>
                          </a:solidFill>
                        </a:rPr>
                        <a:t>* Teachers for Tomorrow (DE)</a:t>
                      </a:r>
                      <a:endParaRPr lang="en-US" sz="1800" i="0" baseline="0" dirty="0">
                        <a:solidFill>
                          <a:srgbClr val="016775"/>
                        </a:solidFill>
                      </a:endParaRP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pic>
        <p:nvPicPr>
          <p:cNvPr id="2" name="Picture 1"/>
          <p:cNvPicPr>
            <a:picLocks noChangeAspect="1"/>
          </p:cNvPicPr>
          <p:nvPr/>
        </p:nvPicPr>
        <p:blipFill rotWithShape="1">
          <a:blip r:embed="rId3"/>
          <a:srcRect t="6781" b="4963"/>
          <a:stretch/>
        </p:blipFill>
        <p:spPr>
          <a:xfrm>
            <a:off x="4267200" y="33867"/>
            <a:ext cx="4120901" cy="2486688"/>
          </a:xfrm>
          <a:prstGeom prst="rect">
            <a:avLst/>
          </a:prstGeom>
        </p:spPr>
      </p:pic>
      <p:sp>
        <p:nvSpPr>
          <p:cNvPr id="3" name="Rectangle 2">
            <a:extLst>
              <a:ext uri="{FF2B5EF4-FFF2-40B4-BE49-F238E27FC236}">
                <a16:creationId xmlns:a16="http://schemas.microsoft.com/office/drawing/2014/main" id="{58398D25-8810-4D0E-961B-9BBD8C9807A6}"/>
              </a:ext>
            </a:extLst>
          </p:cNvPr>
          <p:cNvSpPr/>
          <p:nvPr/>
        </p:nvSpPr>
        <p:spPr>
          <a:xfrm>
            <a:off x="403349" y="1566448"/>
            <a:ext cx="3511302" cy="954107"/>
          </a:xfrm>
          <a:prstGeom prst="rect">
            <a:avLst/>
          </a:prstGeom>
        </p:spPr>
        <p:txBody>
          <a:bodyPr wrap="square">
            <a:spAutoFit/>
          </a:bodyPr>
          <a:lstStyle/>
          <a:p>
            <a:pPr algn="ctr"/>
            <a:r>
              <a:rPr lang="en-US" sz="2800" b="1" dirty="0">
                <a:latin typeface="+mn-lt"/>
              </a:rPr>
              <a:t>Select three of the courses shown below.</a:t>
            </a:r>
          </a:p>
        </p:txBody>
      </p:sp>
      <p:sp>
        <p:nvSpPr>
          <p:cNvPr id="7" name="Rectangle 6">
            <a:extLst>
              <a:ext uri="{FF2B5EF4-FFF2-40B4-BE49-F238E27FC236}">
                <a16:creationId xmlns:a16="http://schemas.microsoft.com/office/drawing/2014/main" id="{F433083F-0F24-41A8-8D7E-41C2D8415AFA}"/>
              </a:ext>
            </a:extLst>
          </p:cNvPr>
          <p:cNvSpPr/>
          <p:nvPr/>
        </p:nvSpPr>
        <p:spPr>
          <a:xfrm>
            <a:off x="403349" y="33867"/>
            <a:ext cx="3511302" cy="1569660"/>
          </a:xfrm>
          <a:prstGeom prst="rect">
            <a:avLst/>
          </a:prstGeom>
        </p:spPr>
        <p:txBody>
          <a:bodyPr wrap="square">
            <a:spAutoFit/>
          </a:bodyPr>
          <a:lstStyle/>
          <a:p>
            <a:pPr algn="ctr"/>
            <a:r>
              <a:rPr lang="en-US" sz="4800" b="1" dirty="0">
                <a:latin typeface="+mn-lt"/>
              </a:rPr>
              <a:t>ARTS &amp; HUMANITIES</a:t>
            </a:r>
          </a:p>
        </p:txBody>
      </p:sp>
    </p:spTree>
    <p:extLst>
      <p:ext uri="{BB962C8B-B14F-4D97-AF65-F5344CB8AC3E}">
        <p14:creationId xmlns:p14="http://schemas.microsoft.com/office/powerpoint/2010/main" val="2578567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1091101" y="344700"/>
            <a:ext cx="3913800" cy="806800"/>
          </a:xfrm>
        </p:spPr>
        <p:txBody>
          <a:bodyPr>
            <a:noAutofit/>
          </a:bodyPr>
          <a:lstStyle/>
          <a:p>
            <a:pPr algn="ctr"/>
            <a:r>
              <a:rPr lang="en-US" sz="4800" b="1" dirty="0"/>
              <a:t>STEM</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8047"/>
          <a:stretch/>
        </p:blipFill>
        <p:spPr>
          <a:xfrm>
            <a:off x="200157" y="1861755"/>
            <a:ext cx="5715000" cy="4651545"/>
          </a:xfrm>
          <a:prstGeom prst="rect">
            <a:avLst/>
          </a:prstGeom>
        </p:spPr>
      </p:pic>
      <p:pic>
        <p:nvPicPr>
          <p:cNvPr id="5" name="Picture 4">
            <a:extLst>
              <a:ext uri="{FF2B5EF4-FFF2-40B4-BE49-F238E27FC236}">
                <a16:creationId xmlns:a16="http://schemas.microsoft.com/office/drawing/2014/main" id="{E1BB657A-43FE-42F3-9F51-91A7B454476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886" t="20601" r="10632" b="3398"/>
          <a:stretch/>
        </p:blipFill>
        <p:spPr>
          <a:xfrm>
            <a:off x="6096000" y="34413"/>
            <a:ext cx="2556104" cy="3476734"/>
          </a:xfrm>
          <a:prstGeom prst="rect">
            <a:avLst/>
          </a:prstGeom>
        </p:spPr>
      </p:pic>
      <p:pic>
        <p:nvPicPr>
          <p:cNvPr id="6" name="Picture 5">
            <a:extLst>
              <a:ext uri="{FF2B5EF4-FFF2-40B4-BE49-F238E27FC236}">
                <a16:creationId xmlns:a16="http://schemas.microsoft.com/office/drawing/2014/main" id="{ECCC4E3C-7879-4D59-86CA-1DEA57A0430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763"/>
          <a:stretch/>
        </p:blipFill>
        <p:spPr>
          <a:xfrm>
            <a:off x="6096000" y="3626220"/>
            <a:ext cx="2572256" cy="3197367"/>
          </a:xfrm>
          <a:prstGeom prst="rect">
            <a:avLst/>
          </a:prstGeom>
        </p:spPr>
      </p:pic>
    </p:spTree>
    <p:extLst>
      <p:ext uri="{BB962C8B-B14F-4D97-AF65-F5344CB8AC3E}">
        <p14:creationId xmlns:p14="http://schemas.microsoft.com/office/powerpoint/2010/main" val="160498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0633"/>
            <a:ext cx="7772400" cy="783767"/>
          </a:xfrm>
        </p:spPr>
        <p:txBody>
          <a:bodyPr>
            <a:normAutofit/>
          </a:bodyPr>
          <a:lstStyle/>
          <a:p>
            <a:pPr algn="ctr"/>
            <a:r>
              <a:rPr lang="en-US" sz="4800" b="1" dirty="0">
                <a:latin typeface="+mn-lt"/>
              </a:rPr>
              <a:t>MATH &amp; SCIENCE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59341297"/>
              </p:ext>
            </p:extLst>
          </p:nvPr>
        </p:nvGraphicFramePr>
        <p:xfrm>
          <a:off x="152400" y="1066801"/>
          <a:ext cx="8839200" cy="2362199"/>
        </p:xfrm>
        <a:graphic>
          <a:graphicData uri="http://schemas.openxmlformats.org/drawingml/2006/table">
            <a:tbl>
              <a:tblPr firstRow="1" firstCol="1" bandRow="1">
                <a:tableStyleId>{5C22544A-7EE6-4342-B048-85BDC9FD1C3A}</a:tableStyleId>
              </a:tblPr>
              <a:tblGrid>
                <a:gridCol w="4147358">
                  <a:extLst>
                    <a:ext uri="{9D8B030D-6E8A-4147-A177-3AD203B41FA5}">
                      <a16:colId xmlns:a16="http://schemas.microsoft.com/office/drawing/2014/main" val="20000"/>
                    </a:ext>
                  </a:extLst>
                </a:gridCol>
                <a:gridCol w="4691842">
                  <a:extLst>
                    <a:ext uri="{9D8B030D-6E8A-4147-A177-3AD203B41FA5}">
                      <a16:colId xmlns:a16="http://schemas.microsoft.com/office/drawing/2014/main" val="20001"/>
                    </a:ext>
                  </a:extLst>
                </a:gridCol>
              </a:tblGrid>
              <a:tr h="2362199">
                <a:tc>
                  <a:txBody>
                    <a:bodyPr/>
                    <a:lstStyle/>
                    <a:p>
                      <a:pPr marL="0" marR="0">
                        <a:spcBef>
                          <a:spcPts val="0"/>
                        </a:spcBef>
                        <a:spcAft>
                          <a:spcPts val="0"/>
                        </a:spcAft>
                      </a:pPr>
                      <a:r>
                        <a:rPr lang="en-US" sz="1800" b="0" dirty="0">
                          <a:solidFill>
                            <a:schemeClr val="tx1"/>
                          </a:solidFill>
                          <a:effectLst/>
                        </a:rPr>
                        <a:t>If you will complete Algebra II  by June 2022, select the following:</a:t>
                      </a:r>
                    </a:p>
                    <a:p>
                      <a:pPr marL="0" marR="0">
                        <a:spcBef>
                          <a:spcPts val="0"/>
                        </a:spcBef>
                        <a:spcAft>
                          <a:spcPts val="0"/>
                        </a:spcAft>
                      </a:pPr>
                      <a:r>
                        <a:rPr lang="en-US" sz="1800" dirty="0">
                          <a:solidFill>
                            <a:schemeClr val="tx1"/>
                          </a:solidFill>
                          <a:effectLst/>
                        </a:rPr>
                        <a:t> </a:t>
                      </a:r>
                    </a:p>
                    <a:p>
                      <a:pPr marL="0" marR="0">
                        <a:spcBef>
                          <a:spcPts val="0"/>
                        </a:spcBef>
                        <a:spcAft>
                          <a:spcPts val="0"/>
                        </a:spcAft>
                      </a:pPr>
                      <a:r>
                        <a:rPr lang="en-US" sz="1800" dirty="0">
                          <a:solidFill>
                            <a:schemeClr val="tx1"/>
                          </a:solidFill>
                          <a:effectLst/>
                        </a:rPr>
                        <a:t>Pre-Calculus</a:t>
                      </a:r>
                    </a:p>
                    <a:p>
                      <a:pPr marL="0" marR="0">
                        <a:spcBef>
                          <a:spcPts val="0"/>
                        </a:spcBef>
                        <a:spcAft>
                          <a:spcPts val="0"/>
                        </a:spcAft>
                      </a:pPr>
                      <a:r>
                        <a:rPr lang="en-US" sz="1800" dirty="0">
                          <a:solidFill>
                            <a:schemeClr val="tx1"/>
                          </a:solidFill>
                          <a:effectLst/>
                        </a:rPr>
                        <a:t> </a:t>
                      </a:r>
                    </a:p>
                    <a:p>
                      <a:pPr marL="0" marR="0">
                        <a:spcBef>
                          <a:spcPts val="0"/>
                        </a:spcBef>
                        <a:spcAft>
                          <a:spcPts val="0"/>
                        </a:spcAft>
                      </a:pPr>
                      <a:r>
                        <a:rPr lang="en-US" sz="1800" dirty="0">
                          <a:solidFill>
                            <a:schemeClr val="tx1"/>
                          </a:solidFill>
                          <a:effectLst/>
                        </a:rPr>
                        <a:t> </a:t>
                      </a:r>
                      <a:endParaRPr lang="en-US" sz="18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5">
                        <a:lumMod val="20000"/>
                        <a:lumOff val="80000"/>
                      </a:schemeClr>
                    </a:solidFill>
                  </a:tcPr>
                </a:tc>
                <a:tc>
                  <a:txBody>
                    <a:bodyPr/>
                    <a:lstStyle/>
                    <a:p>
                      <a:pPr marL="0" marR="0">
                        <a:spcBef>
                          <a:spcPts val="0"/>
                        </a:spcBef>
                        <a:spcAft>
                          <a:spcPts val="0"/>
                        </a:spcAft>
                      </a:pPr>
                      <a:r>
                        <a:rPr lang="en-US" sz="1800" b="0" dirty="0">
                          <a:solidFill>
                            <a:schemeClr val="tx1"/>
                          </a:solidFill>
                          <a:effectLst/>
                        </a:rPr>
                        <a:t>If you will complete Pre-Calculus by June 2022, select one of the following:</a:t>
                      </a:r>
                    </a:p>
                    <a:p>
                      <a:pPr marL="0" marR="0">
                        <a:spcBef>
                          <a:spcPts val="0"/>
                        </a:spcBef>
                        <a:spcAft>
                          <a:spcPts val="0"/>
                        </a:spcAft>
                      </a:pPr>
                      <a:r>
                        <a:rPr lang="en-US" sz="1800" dirty="0">
                          <a:solidFill>
                            <a:schemeClr val="tx1"/>
                          </a:solidFill>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rPr>
                        <a:t>Calculus</a:t>
                      </a:r>
                      <a:r>
                        <a:rPr lang="en-US" sz="1800" b="0" dirty="0">
                          <a:solidFill>
                            <a:schemeClr val="tx1"/>
                          </a:solidFill>
                          <a:effectLst/>
                        </a:rPr>
                        <a:t> (non-dual enrollment) </a:t>
                      </a:r>
                    </a:p>
                    <a:p>
                      <a:pPr marL="0" marR="0">
                        <a:spcBef>
                          <a:spcPts val="0"/>
                        </a:spcBef>
                        <a:spcAft>
                          <a:spcPts val="0"/>
                        </a:spcAft>
                      </a:pPr>
                      <a:r>
                        <a:rPr lang="en-US" sz="1800" b="1" dirty="0">
                          <a:solidFill>
                            <a:schemeClr val="tx1"/>
                          </a:solidFill>
                          <a:effectLst/>
                        </a:rPr>
                        <a:t>DE Calculus  - </a:t>
                      </a:r>
                      <a:r>
                        <a:rPr lang="fr-FR" sz="1800" b="0" i="0" kern="1200" dirty="0">
                          <a:solidFill>
                            <a:schemeClr val="tx1"/>
                          </a:solidFill>
                          <a:effectLst/>
                          <a:latin typeface="+mn-lt"/>
                          <a:ea typeface="+mn-ea"/>
                          <a:cs typeface="+mn-cs"/>
                        </a:rPr>
                        <a:t>BRCC DE MTH 263 &amp; 264 – 8 </a:t>
                      </a:r>
                      <a:r>
                        <a:rPr lang="fr-FR" sz="1800" b="0" i="0" kern="1200" dirty="0" err="1">
                          <a:solidFill>
                            <a:schemeClr val="tx1"/>
                          </a:solidFill>
                          <a:effectLst/>
                          <a:latin typeface="+mn-lt"/>
                          <a:ea typeface="+mn-ea"/>
                          <a:cs typeface="+mn-cs"/>
                        </a:rPr>
                        <a:t>cr</a:t>
                      </a:r>
                      <a:endParaRPr lang="fr-FR" sz="1800" b="0" i="0" kern="1200" dirty="0">
                        <a:solidFill>
                          <a:schemeClr val="tx1"/>
                        </a:solidFill>
                        <a:effectLst/>
                        <a:latin typeface="+mn-lt"/>
                        <a:ea typeface="+mn-ea"/>
                        <a:cs typeface="+mn-cs"/>
                      </a:endParaRPr>
                    </a:p>
                    <a:p>
                      <a:pPr marL="0" marR="0">
                        <a:spcBef>
                          <a:spcPts val="0"/>
                        </a:spcBef>
                        <a:spcAft>
                          <a:spcPts val="0"/>
                        </a:spcAft>
                      </a:pPr>
                      <a:r>
                        <a:rPr lang="en-US" sz="1800" b="1" dirty="0">
                          <a:solidFill>
                            <a:schemeClr val="tx1"/>
                          </a:solidFill>
                          <a:effectLst/>
                        </a:rPr>
                        <a:t>AP Calculus BC*                                                    </a:t>
                      </a:r>
                      <a:endParaRPr lang="en-US" sz="1800" dirty="0">
                        <a:solidFill>
                          <a:schemeClr val="tx1"/>
                        </a:solidFill>
                        <a:effectLst/>
                      </a:endParaRPr>
                    </a:p>
                    <a:p>
                      <a:pPr marL="0" marR="0">
                        <a:spcBef>
                          <a:spcPts val="0"/>
                        </a:spcBef>
                        <a:spcAft>
                          <a:spcPts val="0"/>
                        </a:spcAft>
                      </a:pPr>
                      <a:r>
                        <a:rPr lang="en-US" sz="1800" b="0" i="1" dirty="0">
                          <a:solidFill>
                            <a:schemeClr val="tx1"/>
                          </a:solidFill>
                          <a:effectLst/>
                        </a:rPr>
                        <a:t>* Strong standardized test scores and performance</a:t>
                      </a:r>
                      <a:r>
                        <a:rPr lang="en-US" sz="1800" b="0" i="1" baseline="0" dirty="0">
                          <a:solidFill>
                            <a:schemeClr val="tx1"/>
                          </a:solidFill>
                          <a:effectLst/>
                        </a:rPr>
                        <a:t> </a:t>
                      </a:r>
                      <a:r>
                        <a:rPr lang="en-US" sz="1800" b="0" i="1" dirty="0">
                          <a:solidFill>
                            <a:schemeClr val="tx1"/>
                          </a:solidFill>
                          <a:effectLst/>
                        </a:rPr>
                        <a:t>in Pre-Calculus needed</a:t>
                      </a:r>
                      <a:endParaRPr lang="en-US" sz="1800" b="0" i="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407662724"/>
              </p:ext>
            </p:extLst>
          </p:nvPr>
        </p:nvGraphicFramePr>
        <p:xfrm>
          <a:off x="152400" y="3429000"/>
          <a:ext cx="8839200" cy="3298367"/>
        </p:xfrm>
        <a:graphic>
          <a:graphicData uri="http://schemas.openxmlformats.org/drawingml/2006/table">
            <a:tbl>
              <a:tblPr firstRow="1" firstCol="1" bandRow="1">
                <a:tableStyleId>{5C22544A-7EE6-4342-B048-85BDC9FD1C3A}</a:tableStyleId>
              </a:tblPr>
              <a:tblGrid>
                <a:gridCol w="4177904">
                  <a:extLst>
                    <a:ext uri="{9D8B030D-6E8A-4147-A177-3AD203B41FA5}">
                      <a16:colId xmlns:a16="http://schemas.microsoft.com/office/drawing/2014/main" val="20000"/>
                    </a:ext>
                  </a:extLst>
                </a:gridCol>
                <a:gridCol w="4661296">
                  <a:extLst>
                    <a:ext uri="{9D8B030D-6E8A-4147-A177-3AD203B41FA5}">
                      <a16:colId xmlns:a16="http://schemas.microsoft.com/office/drawing/2014/main" val="20001"/>
                    </a:ext>
                  </a:extLst>
                </a:gridCol>
              </a:tblGrid>
              <a:tr h="3298367">
                <a:tc>
                  <a:txBody>
                    <a:bodyPr/>
                    <a:lstStyle/>
                    <a:p>
                      <a:pPr marL="0" marR="0">
                        <a:spcBef>
                          <a:spcPts val="0"/>
                        </a:spcBef>
                        <a:spcAft>
                          <a:spcPts val="0"/>
                        </a:spcAft>
                      </a:pPr>
                      <a:r>
                        <a:rPr lang="en-US" sz="1800" b="0" dirty="0">
                          <a:effectLst/>
                        </a:rPr>
                        <a:t>If you have NOT yet completed Physics, select one of the following: </a:t>
                      </a:r>
                    </a:p>
                    <a:p>
                      <a:pPr marL="0" marR="0">
                        <a:spcBef>
                          <a:spcPts val="0"/>
                        </a:spcBef>
                        <a:spcAft>
                          <a:spcPts val="0"/>
                        </a:spcAft>
                      </a:pPr>
                      <a:r>
                        <a:rPr lang="en-US" sz="1800" b="1" dirty="0">
                          <a:effectLst/>
                        </a:rPr>
                        <a:t> </a:t>
                      </a:r>
                    </a:p>
                    <a:p>
                      <a:pPr marL="0" marR="0">
                        <a:spcBef>
                          <a:spcPts val="0"/>
                        </a:spcBef>
                        <a:spcAft>
                          <a:spcPts val="0"/>
                        </a:spcAft>
                      </a:pPr>
                      <a:r>
                        <a:rPr lang="en-US" sz="2000" b="1" dirty="0">
                          <a:effectLst/>
                        </a:rPr>
                        <a:t>Physics</a:t>
                      </a:r>
                    </a:p>
                    <a:p>
                      <a:pPr marL="0" marR="0">
                        <a:spcBef>
                          <a:spcPts val="0"/>
                        </a:spcBef>
                        <a:spcAft>
                          <a:spcPts val="0"/>
                        </a:spcAft>
                      </a:pPr>
                      <a:r>
                        <a:rPr lang="en-US" sz="2000" b="1" dirty="0">
                          <a:effectLst/>
                        </a:rPr>
                        <a:t>AP Physics* </a:t>
                      </a:r>
                    </a:p>
                    <a:p>
                      <a:pPr marL="0" marR="0">
                        <a:spcBef>
                          <a:spcPts val="0"/>
                        </a:spcBef>
                        <a:spcAft>
                          <a:spcPts val="0"/>
                        </a:spcAft>
                      </a:pPr>
                      <a:r>
                        <a:rPr lang="en-US" sz="1800" b="0" i="0" kern="1200" dirty="0">
                          <a:solidFill>
                            <a:schemeClr val="lt1"/>
                          </a:solidFill>
                          <a:effectLst/>
                          <a:latin typeface="+mn-lt"/>
                          <a:ea typeface="+mn-ea"/>
                          <a:cs typeface="+mn-cs"/>
                        </a:rPr>
                        <a:t>* Strong standardized test scores and performance in Pre-Calculus needed. Calculus DE or AP Calculus is a co-requisite.</a:t>
                      </a:r>
                      <a:br>
                        <a:rPr lang="en-US" sz="1800" dirty="0"/>
                      </a:br>
                      <a:r>
                        <a:rPr lang="en-US" sz="1800" b="0" i="0" kern="1200" dirty="0">
                          <a:solidFill>
                            <a:schemeClr val="lt1"/>
                          </a:solidFill>
                          <a:effectLst/>
                          <a:latin typeface="+mn-lt"/>
                          <a:ea typeface="+mn-ea"/>
                          <a:cs typeface="+mn-cs"/>
                        </a:rPr>
                        <a:t>* Students take two AP Exams - AP Physics C Mechanics Exam ($96) + AP Physics C Electricity and Magnetism Exam ($96)</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b="0" dirty="0">
                          <a:effectLst/>
                        </a:rPr>
                        <a:t>If you have taken Physics AND have </a:t>
                      </a:r>
                      <a:r>
                        <a:rPr lang="en-US" sz="1800" b="0" u="sng" dirty="0">
                          <a:effectLst/>
                        </a:rPr>
                        <a:t>NOT </a:t>
                      </a:r>
                      <a:r>
                        <a:rPr lang="en-US" sz="1800" b="0" dirty="0">
                          <a:effectLst/>
                        </a:rPr>
                        <a:t>completed Chemistry, select one of the following:</a:t>
                      </a:r>
                    </a:p>
                    <a:p>
                      <a:pPr marL="0" marR="0">
                        <a:spcBef>
                          <a:spcPts val="0"/>
                        </a:spcBef>
                        <a:spcAft>
                          <a:spcPts val="0"/>
                        </a:spcAft>
                      </a:pPr>
                      <a:r>
                        <a:rPr lang="en-US" sz="1800" dirty="0">
                          <a:effectLst/>
                        </a:rPr>
                        <a:t>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800" dirty="0">
                          <a:effectLst/>
                        </a:rPr>
                        <a:t>Environmental Chemistry </a:t>
                      </a:r>
                      <a:r>
                        <a:rPr lang="en-US" sz="1800" b="0" dirty="0">
                          <a:effectLst/>
                        </a:rPr>
                        <a:t>(non-dual enrollment)</a:t>
                      </a:r>
                      <a:endParaRPr lang="en-US" sz="1800" dirty="0">
                        <a:effectLst/>
                      </a:endParaRPr>
                    </a:p>
                    <a:p>
                      <a:pPr marL="0" marR="0">
                        <a:spcBef>
                          <a:spcPts val="0"/>
                        </a:spcBef>
                        <a:spcAft>
                          <a:spcPts val="0"/>
                        </a:spcAft>
                      </a:pPr>
                      <a:r>
                        <a:rPr lang="en-US" sz="1800" dirty="0">
                          <a:effectLst/>
                        </a:rPr>
                        <a:t>DE Environmental Chemistry                  </a:t>
                      </a:r>
                    </a:p>
                    <a:p>
                      <a:pPr marL="0" marR="0">
                        <a:spcBef>
                          <a:spcPts val="0"/>
                        </a:spcBef>
                        <a:spcAft>
                          <a:spcPts val="0"/>
                        </a:spcAft>
                      </a:pPr>
                      <a:r>
                        <a:rPr lang="en-US" sz="1800" dirty="0">
                          <a:effectLst/>
                        </a:rPr>
                        <a:t>              	</a:t>
                      </a:r>
                    </a:p>
                    <a:p>
                      <a:pPr marL="0" marR="0">
                        <a:spcBef>
                          <a:spcPts val="0"/>
                        </a:spcBef>
                        <a:spcAft>
                          <a:spcPts val="0"/>
                        </a:spcAft>
                      </a:pPr>
                      <a:r>
                        <a:rPr lang="en-US" sz="1800" dirty="0">
                          <a:effectLst/>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213480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228599"/>
            <a:ext cx="8356601" cy="1340509"/>
          </a:xfrm>
        </p:spPr>
        <p:txBody>
          <a:bodyPr>
            <a:noAutofit/>
          </a:bodyPr>
          <a:lstStyle/>
          <a:p>
            <a:pPr algn="ctr"/>
            <a:r>
              <a:rPr lang="en-US" sz="4800" b="1" dirty="0">
                <a:latin typeface="+mn-lt"/>
              </a:rPr>
              <a:t>RESEARCH, TECHNOLOGY, &amp; ENGINEERING</a:t>
            </a:r>
          </a:p>
        </p:txBody>
      </p:sp>
      <p:graphicFrame>
        <p:nvGraphicFramePr>
          <p:cNvPr id="4" name="Table 3"/>
          <p:cNvGraphicFramePr>
            <a:graphicFrameLocks noGrp="1"/>
          </p:cNvGraphicFramePr>
          <p:nvPr>
            <p:extLst>
              <p:ext uri="{D42A27DB-BD31-4B8C-83A1-F6EECF244321}">
                <p14:modId xmlns:p14="http://schemas.microsoft.com/office/powerpoint/2010/main" val="1962957574"/>
              </p:ext>
            </p:extLst>
          </p:nvPr>
        </p:nvGraphicFramePr>
        <p:xfrm>
          <a:off x="381000" y="1696644"/>
          <a:ext cx="5486400" cy="4932757"/>
        </p:xfrm>
        <a:graphic>
          <a:graphicData uri="http://schemas.openxmlformats.org/drawingml/2006/table">
            <a:tbl>
              <a:tblPr firstRow="1" firstCol="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tblGrid>
              <a:tr h="998725">
                <a:tc gridSpan="2">
                  <a:txBody>
                    <a:bodyPr/>
                    <a:lstStyle/>
                    <a:p>
                      <a:pPr marL="0" marR="0" algn="ctr">
                        <a:spcBef>
                          <a:spcPts val="0"/>
                        </a:spcBef>
                        <a:spcAft>
                          <a:spcPts val="0"/>
                        </a:spcAft>
                      </a:pPr>
                      <a:r>
                        <a:rPr lang="en-US" sz="2800" b="1" i="0" dirty="0">
                          <a:effectLst/>
                        </a:rPr>
                        <a:t>Select from one of the four </a:t>
                      </a:r>
                    </a:p>
                    <a:p>
                      <a:pPr marL="0" marR="0" algn="ctr">
                        <a:spcBef>
                          <a:spcPts val="0"/>
                        </a:spcBef>
                        <a:spcAft>
                          <a:spcPts val="0"/>
                        </a:spcAft>
                      </a:pPr>
                      <a:r>
                        <a:rPr lang="en-US" sz="2800" b="1" i="0" dirty="0">
                          <a:effectLst/>
                        </a:rPr>
                        <a:t>courses shown below.                     </a:t>
                      </a: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1936584">
                <a:tc>
                  <a:txBody>
                    <a:bodyPr/>
                    <a:lstStyle/>
                    <a:p>
                      <a:pPr marL="0" marR="0">
                        <a:spcBef>
                          <a:spcPts val="0"/>
                        </a:spcBef>
                        <a:spcAft>
                          <a:spcPts val="0"/>
                        </a:spcAft>
                      </a:pPr>
                      <a:r>
                        <a:rPr lang="en-US" sz="2800" b="0">
                          <a:solidFill>
                            <a:schemeClr val="tx1"/>
                          </a:solidFill>
                          <a:effectLst/>
                          <a:latin typeface="+mn-lt"/>
                        </a:rPr>
                        <a:t>Scientific Research - </a:t>
                      </a:r>
                      <a:r>
                        <a:rPr lang="en-US" sz="2800" b="0" i="1">
                          <a:solidFill>
                            <a:schemeClr val="tx1"/>
                          </a:solidFill>
                          <a:effectLst/>
                          <a:latin typeface="+mn-lt"/>
                        </a:rPr>
                        <a:t>Life Sciences                   </a:t>
                      </a:r>
                    </a:p>
                    <a:p>
                      <a:pPr marL="0" marR="0">
                        <a:spcBef>
                          <a:spcPts val="0"/>
                        </a:spcBef>
                        <a:spcAft>
                          <a:spcPts val="0"/>
                        </a:spcAft>
                      </a:pPr>
                      <a:r>
                        <a:rPr lang="en-US" sz="2800" b="0">
                          <a:solidFill>
                            <a:schemeClr val="tx1"/>
                          </a:solidFill>
                          <a:effectLst/>
                          <a:latin typeface="+mn-lt"/>
                        </a:rPr>
                        <a:t>              </a:t>
                      </a:r>
                      <a:endParaRPr lang="en-US" sz="2800" b="0" dirty="0">
                        <a:solidFill>
                          <a:schemeClr val="tx1"/>
                        </a:solidFill>
                        <a:effectLst/>
                        <a:latin typeface="+mn-lt"/>
                      </a:endParaRPr>
                    </a:p>
                  </a:txBody>
                  <a:tcPr marL="68580" marR="68580" marT="0" marB="0">
                    <a:solidFill>
                      <a:schemeClr val="accent5">
                        <a:lumMod val="20000"/>
                        <a:lumOff val="80000"/>
                      </a:schemeClr>
                    </a:solidFill>
                  </a:tcPr>
                </a:tc>
                <a:tc>
                  <a:txBody>
                    <a:bodyPr/>
                    <a:lstStyle/>
                    <a:p>
                      <a:pPr marL="0" marR="0">
                        <a:spcBef>
                          <a:spcPts val="0"/>
                        </a:spcBef>
                        <a:spcAft>
                          <a:spcPts val="0"/>
                        </a:spcAft>
                      </a:pPr>
                      <a:r>
                        <a:rPr lang="en-US" sz="2800" b="0" dirty="0">
                          <a:solidFill>
                            <a:schemeClr val="tx1"/>
                          </a:solidFill>
                          <a:effectLst/>
                          <a:latin typeface="+mn-lt"/>
                        </a:rPr>
                        <a:t> Scientific Research -</a:t>
                      </a:r>
                      <a:r>
                        <a:rPr lang="en-US" sz="2800" b="0" i="1" dirty="0">
                          <a:solidFill>
                            <a:schemeClr val="tx1"/>
                          </a:solidFill>
                          <a:effectLst/>
                          <a:latin typeface="+mn-lt"/>
                        </a:rPr>
                        <a:t> Physical Sciences     </a:t>
                      </a:r>
                    </a:p>
                    <a:p>
                      <a:pPr marL="0" marR="0">
                        <a:spcBef>
                          <a:spcPts val="0"/>
                        </a:spcBef>
                        <a:spcAft>
                          <a:spcPts val="0"/>
                        </a:spcAft>
                      </a:pPr>
                      <a:endParaRPr lang="en-US" sz="2800" b="0" dirty="0">
                        <a:solidFill>
                          <a:schemeClr val="tx1"/>
                        </a:solidFill>
                        <a:effectLst/>
                        <a:latin typeface="+mn-lt"/>
                      </a:endParaRPr>
                    </a:p>
                  </a:txBody>
                  <a:tcPr marL="68580" marR="68580" marT="0" marB="0">
                    <a:solidFill>
                      <a:schemeClr val="accent6">
                        <a:lumMod val="20000"/>
                        <a:lumOff val="80000"/>
                      </a:schemeClr>
                    </a:solidFill>
                  </a:tcPr>
                </a:tc>
                <a:extLst>
                  <a:ext uri="{0D108BD9-81ED-4DB2-BD59-A6C34878D82A}">
                    <a16:rowId xmlns:a16="http://schemas.microsoft.com/office/drawing/2014/main" val="10001"/>
                  </a:ext>
                </a:extLst>
              </a:tr>
              <a:tr h="19974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a:solidFill>
                            <a:schemeClr val="tx1"/>
                          </a:solidFill>
                          <a:effectLst/>
                          <a:latin typeface="+mn-lt"/>
                        </a:rPr>
                        <a:t>Introduction to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a:solidFill>
                            <a:schemeClr val="tx1"/>
                          </a:solidFill>
                          <a:effectLst/>
                          <a:latin typeface="+mn-lt"/>
                        </a:rPr>
                        <a:t>Engineering                   </a:t>
                      </a:r>
                      <a:endParaRPr lang="en-US" sz="2800" b="0">
                        <a:solidFill>
                          <a:schemeClr val="tx1"/>
                        </a:solidFill>
                        <a:effectLst/>
                        <a:latin typeface="+mn-lt"/>
                        <a:ea typeface="Times New Roman" panose="02020603050405020304" pitchFamily="18" charset="0"/>
                      </a:endParaRPr>
                    </a:p>
                    <a:p>
                      <a:pPr marL="0" marR="0">
                        <a:spcBef>
                          <a:spcPts val="0"/>
                        </a:spcBef>
                        <a:spcAft>
                          <a:spcPts val="0"/>
                        </a:spcAft>
                      </a:pPr>
                      <a:endParaRPr lang="en-US" sz="2800" b="0" dirty="0">
                        <a:solidFill>
                          <a:schemeClr val="tx1"/>
                        </a:solidFill>
                        <a:effectLst/>
                        <a:latin typeface="+mn-lt"/>
                        <a:ea typeface="Times New Roman" panose="02020603050405020304" pitchFamily="18" charset="0"/>
                      </a:endParaRPr>
                    </a:p>
                  </a:txBody>
                  <a:tcPr marL="68580" marR="68580" marT="0" marB="0">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solidFill>
                            <a:schemeClr val="tx1"/>
                          </a:solidFill>
                          <a:effectLst/>
                          <a:latin typeface="+mn-lt"/>
                        </a:rPr>
                        <a:t>Introduction to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solidFill>
                            <a:schemeClr val="tx1"/>
                          </a:solidFill>
                          <a:effectLst/>
                          <a:latin typeface="+mn-lt"/>
                        </a:rPr>
                        <a:t>Computer Science            </a:t>
                      </a:r>
                      <a:endParaRPr lang="en-US" sz="2800" b="0" dirty="0">
                        <a:solidFill>
                          <a:schemeClr val="tx1"/>
                        </a:solidFill>
                        <a:effectLst/>
                        <a:latin typeface="+mn-lt"/>
                        <a:ea typeface="Times New Roman" panose="02020603050405020304" pitchFamily="18" charset="0"/>
                      </a:endParaRPr>
                    </a:p>
                    <a:p>
                      <a:pPr marL="0" marR="0">
                        <a:spcBef>
                          <a:spcPts val="0"/>
                        </a:spcBef>
                        <a:spcAft>
                          <a:spcPts val="0"/>
                        </a:spcAft>
                      </a:pPr>
                      <a:endParaRPr lang="en-US" sz="2800" b="0" dirty="0">
                        <a:solidFill>
                          <a:schemeClr val="tx1"/>
                        </a:solidFill>
                        <a:effectLst/>
                        <a:latin typeface="+mn-lt"/>
                        <a:ea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0002"/>
                  </a:ext>
                </a:extLst>
              </a:tr>
            </a:tbl>
          </a:graphicData>
        </a:graphic>
      </p:graphicFrame>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8333"/>
          <a:stretch/>
        </p:blipFill>
        <p:spPr>
          <a:xfrm>
            <a:off x="6063010" y="1696644"/>
            <a:ext cx="2674590" cy="2456256"/>
          </a:xfrm>
          <a:prstGeom prst="rect">
            <a:avLst/>
          </a:prstGeom>
        </p:spPr>
      </p:pic>
      <p:pic>
        <p:nvPicPr>
          <p:cNvPr id="2050" name="Picture 2" descr="https://svgsstudentnews.files.wordpress.com/2019/01/eng-i-a.jpg?w=1000&amp;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3010" y="4271969"/>
            <a:ext cx="2674590" cy="2389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202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2530730"/>
            <a:ext cx="8839200" cy="4174870"/>
          </a:xfrm>
        </p:spPr>
        <p:txBody>
          <a:bodyPr>
            <a:normAutofit lnSpcReduction="10000"/>
          </a:bodyPr>
          <a:lstStyle/>
          <a:p>
            <a:pPr marL="0" indent="0">
              <a:buNone/>
            </a:pPr>
            <a:r>
              <a:rPr lang="en-US" sz="2800" b="1" dirty="0"/>
              <a:t>  MANDATORY WORKSHOP  - TECH, PHOTOS, &amp; FORMS:</a:t>
            </a:r>
          </a:p>
          <a:p>
            <a:pPr marL="150876" lvl="1" indent="0">
              <a:buNone/>
            </a:pPr>
            <a:r>
              <a:rPr lang="en-US" sz="2800" dirty="0">
                <a:solidFill>
                  <a:srgbClr val="009999"/>
                </a:solidFill>
              </a:rPr>
              <a:t>July 26, July 28, August 2, </a:t>
            </a:r>
            <a:r>
              <a:rPr lang="en-US" sz="2800" b="1" u="sng" dirty="0">
                <a:solidFill>
                  <a:srgbClr val="009999"/>
                </a:solidFill>
              </a:rPr>
              <a:t>OR</a:t>
            </a:r>
            <a:r>
              <a:rPr lang="en-US" sz="2800" dirty="0">
                <a:solidFill>
                  <a:srgbClr val="009999"/>
                </a:solidFill>
              </a:rPr>
              <a:t> August 4 - 		</a:t>
            </a:r>
          </a:p>
          <a:p>
            <a:pPr marL="150876" lvl="1" indent="0">
              <a:buNone/>
            </a:pPr>
            <a:r>
              <a:rPr lang="en-US" sz="2800" dirty="0">
                <a:solidFill>
                  <a:srgbClr val="009999"/>
                </a:solidFill>
              </a:rPr>
              <a:t>Sign up for a </a:t>
            </a:r>
            <a:r>
              <a:rPr lang="en-US" sz="2800" b="1" i="1" u="sng" dirty="0">
                <a:solidFill>
                  <a:srgbClr val="009999"/>
                </a:solidFill>
              </a:rPr>
              <a:t>1 hour session </a:t>
            </a:r>
            <a:r>
              <a:rPr lang="en-US" sz="2800" dirty="0">
                <a:solidFill>
                  <a:srgbClr val="009999"/>
                </a:solidFill>
              </a:rPr>
              <a:t>between 8 AM and 12 Noon from an upcoming link on our website (under admissions) </a:t>
            </a:r>
          </a:p>
          <a:p>
            <a:pPr marL="150876" lvl="1" indent="0">
              <a:buNone/>
            </a:pPr>
            <a:endParaRPr lang="en-US" sz="2800" b="1" dirty="0">
              <a:solidFill>
                <a:schemeClr val="accent4">
                  <a:lumMod val="75000"/>
                </a:schemeClr>
              </a:solidFill>
            </a:endParaRPr>
          </a:p>
          <a:p>
            <a:pPr marL="150876" lvl="1" indent="0">
              <a:buNone/>
            </a:pPr>
            <a:r>
              <a:rPr lang="en-US" sz="2800" b="1" dirty="0"/>
              <a:t>MANDATORY ORIENTATION</a:t>
            </a:r>
          </a:p>
          <a:p>
            <a:pPr marL="150876" lvl="1" indent="0">
              <a:buNone/>
            </a:pPr>
            <a:r>
              <a:rPr lang="en-US" sz="2800" dirty="0">
                <a:solidFill>
                  <a:srgbClr val="009999"/>
                </a:solidFill>
              </a:rPr>
              <a:t>Monday, August 8			8:30 AM - 12 Noon </a:t>
            </a:r>
          </a:p>
          <a:p>
            <a:pPr marL="150876" lvl="1" indent="0">
              <a:buNone/>
            </a:pPr>
            <a:endParaRPr lang="en-US" sz="2800" dirty="0">
              <a:solidFill>
                <a:schemeClr val="accent4">
                  <a:lumMod val="75000"/>
                </a:schemeClr>
              </a:solidFill>
            </a:endParaRPr>
          </a:p>
          <a:p>
            <a:pPr marL="150876" lvl="1" indent="0">
              <a:buNone/>
            </a:pPr>
            <a:r>
              <a:rPr lang="en-US" sz="2800" b="1" dirty="0"/>
              <a:t>FIRST DAY OF SCHOOL FOR ALL STUDENTS</a:t>
            </a:r>
          </a:p>
          <a:p>
            <a:pPr marL="150876" lvl="1" indent="0">
              <a:buNone/>
            </a:pPr>
            <a:r>
              <a:rPr lang="en-US" sz="2800" dirty="0">
                <a:solidFill>
                  <a:srgbClr val="009999"/>
                </a:solidFill>
              </a:rPr>
              <a:t>Tuesday, August 9 (all students) 	7:40 AM – 10:52 AM</a:t>
            </a:r>
          </a:p>
          <a:p>
            <a:pPr marL="150876" lvl="1" indent="0">
              <a:buNone/>
            </a:pPr>
            <a:endParaRPr lang="en-US" sz="2800" dirty="0"/>
          </a:p>
          <a:p>
            <a:pPr lvl="1">
              <a:buNone/>
            </a:pPr>
            <a:endParaRPr lang="en-US" sz="2800" dirty="0"/>
          </a:p>
        </p:txBody>
      </p:sp>
      <p:pic>
        <p:nvPicPr>
          <p:cNvPr id="2050" name="Picture 2" descr="Image result for student orient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094" y="152400"/>
            <a:ext cx="5861812" cy="2139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275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3429000"/>
            <a:ext cx="8686800" cy="3026736"/>
          </a:xfrm>
        </p:spPr>
        <p:txBody>
          <a:bodyPr>
            <a:normAutofit/>
          </a:bodyPr>
          <a:lstStyle/>
          <a:p>
            <a:pPr>
              <a:buFont typeface="Arial" panose="020B0604020202020204" pitchFamily="34" charset="0"/>
              <a:buChar char="•"/>
            </a:pPr>
            <a:r>
              <a:rPr lang="en-US" sz="2800" dirty="0"/>
              <a:t> SVGS follows Augusta County Schools Academic Calendar</a:t>
            </a:r>
          </a:p>
          <a:p>
            <a:pPr>
              <a:buFont typeface="Arial" panose="020B0604020202020204" pitchFamily="34" charset="0"/>
              <a:buChar char="•"/>
            </a:pPr>
            <a:r>
              <a:rPr lang="en-US" sz="2800" dirty="0"/>
              <a:t> Daily - Homeroom called at 7:38 &amp; begins at 7:40</a:t>
            </a:r>
          </a:p>
          <a:p>
            <a:pPr>
              <a:buFont typeface="Arial" panose="020B0604020202020204" pitchFamily="34" charset="0"/>
              <a:buChar char="•"/>
            </a:pPr>
            <a:r>
              <a:rPr lang="en-US" sz="2800" dirty="0"/>
              <a:t> Students are dismissed on a “rolling schedule” depending on home high school starting at 10:52 AM</a:t>
            </a:r>
          </a:p>
        </p:txBody>
      </p:sp>
      <p:pic>
        <p:nvPicPr>
          <p:cNvPr id="3074" name="Picture 2" descr="Image result for daily schedu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85" y="374555"/>
            <a:ext cx="8261430" cy="271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096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57680743"/>
              </p:ext>
            </p:extLst>
          </p:nvPr>
        </p:nvGraphicFramePr>
        <p:xfrm>
          <a:off x="-1" y="1295400"/>
          <a:ext cx="9144000" cy="4826945"/>
        </p:xfrm>
        <a:graphic>
          <a:graphicData uri="http://schemas.openxmlformats.org/drawingml/2006/table">
            <a:tbl>
              <a:tblPr/>
              <a:tblGrid>
                <a:gridCol w="1283370">
                  <a:extLst>
                    <a:ext uri="{9D8B030D-6E8A-4147-A177-3AD203B41FA5}">
                      <a16:colId xmlns:a16="http://schemas.microsoft.com/office/drawing/2014/main" val="20000"/>
                    </a:ext>
                  </a:extLst>
                </a:gridCol>
                <a:gridCol w="3804269">
                  <a:extLst>
                    <a:ext uri="{9D8B030D-6E8A-4147-A177-3AD203B41FA5}">
                      <a16:colId xmlns:a16="http://schemas.microsoft.com/office/drawing/2014/main" val="2251445609"/>
                    </a:ext>
                  </a:extLst>
                </a:gridCol>
                <a:gridCol w="4056361">
                  <a:extLst>
                    <a:ext uri="{9D8B030D-6E8A-4147-A177-3AD203B41FA5}">
                      <a16:colId xmlns:a16="http://schemas.microsoft.com/office/drawing/2014/main" val="20002"/>
                    </a:ext>
                  </a:extLst>
                </a:gridCol>
              </a:tblGrid>
              <a:tr h="730887">
                <a:tc gridSpan="3">
                  <a:txBody>
                    <a:bodyPr/>
                    <a:lstStyle/>
                    <a:p>
                      <a:pPr marL="0" marR="0" algn="ctr">
                        <a:lnSpc>
                          <a:spcPct val="115000"/>
                        </a:lnSpc>
                        <a:spcBef>
                          <a:spcPts val="0"/>
                        </a:spcBef>
                        <a:spcAft>
                          <a:spcPts val="0"/>
                        </a:spcAft>
                      </a:pPr>
                      <a:r>
                        <a:rPr lang="en-US" sz="2800" b="1" dirty="0">
                          <a:solidFill>
                            <a:srgbClr val="FFFFFF"/>
                          </a:solidFill>
                          <a:latin typeface="+mn-lt"/>
                          <a:ea typeface="Calibri"/>
                          <a:cs typeface="Times New Roman"/>
                        </a:rPr>
                        <a:t>Typical First-Year Student Lecture Schedule </a:t>
                      </a:r>
                    </a:p>
                    <a:p>
                      <a:pPr marL="0" marR="0" lvl="0" indent="0" algn="ctr" defTabSz="685800" rtl="0" eaLnBrk="1" fontAlgn="auto" latinLnBrk="0" hangingPunct="1">
                        <a:lnSpc>
                          <a:spcPct val="115000"/>
                        </a:lnSpc>
                        <a:spcBef>
                          <a:spcPts val="0"/>
                        </a:spcBef>
                        <a:spcAft>
                          <a:spcPts val="0"/>
                        </a:spcAft>
                        <a:buClrTx/>
                        <a:buSzTx/>
                        <a:buFontTx/>
                        <a:buNone/>
                        <a:tabLst/>
                        <a:defRPr/>
                      </a:pPr>
                      <a:r>
                        <a:rPr lang="en-US" sz="2800" dirty="0">
                          <a:solidFill>
                            <a:schemeClr val="bg1"/>
                          </a:solidFill>
                          <a:latin typeface="+mn-lt"/>
                          <a:ea typeface="Calibri"/>
                          <a:cs typeface="Times New Roman"/>
                        </a:rPr>
                        <a:t>* Note:  3 SVGS Classes plus IWT </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ap="flat" cmpd="sng" algn="ctr">
                      <a:solidFill>
                        <a:srgbClr val="78C0D4"/>
                      </a:solidFill>
                      <a:prstDash val="solid"/>
                      <a:round/>
                      <a:headEnd type="none" w="med" len="med"/>
                      <a:tailEnd type="none" w="med" len="med"/>
                    </a:lnT>
                    <a:lnB>
                      <a:noFill/>
                    </a:lnB>
                    <a:solidFill>
                      <a:schemeClr val="accent5">
                        <a:lumMod val="50000"/>
                      </a:schemeClr>
                    </a:solidFill>
                  </a:tcPr>
                </a:tc>
                <a:tc hMerge="1">
                  <a:txBody>
                    <a:bodyPr/>
                    <a:lstStyle/>
                    <a:p>
                      <a:endParaRPr lang="en-US"/>
                    </a:p>
                  </a:txBody>
                  <a:tcPr/>
                </a:tc>
                <a:tc hMerge="1">
                  <a:txBody>
                    <a:bodyPr/>
                    <a:lstStyle/>
                    <a:p>
                      <a:endParaRPr lang="en-US"/>
                    </a:p>
                  </a:txBody>
                  <a:tcPr>
                    <a:lnL w="12700" cap="flat" cmpd="sng" algn="ctr">
                      <a:solidFill>
                        <a:srgbClr val="78C0D4"/>
                      </a:solidFill>
                      <a:prstDash val="solid"/>
                      <a:round/>
                      <a:headEnd type="none" w="med" len="med"/>
                      <a:tailEnd type="none" w="med" len="med"/>
                    </a:lnL>
                  </a:tcPr>
                </a:tc>
                <a:extLst>
                  <a:ext uri="{0D108BD9-81ED-4DB2-BD59-A6C34878D82A}">
                    <a16:rowId xmlns:a16="http://schemas.microsoft.com/office/drawing/2014/main" val="10000"/>
                  </a:ext>
                </a:extLst>
              </a:tr>
              <a:tr h="492266">
                <a:tc>
                  <a:txBody>
                    <a:bodyPr/>
                    <a:lstStyle/>
                    <a:p>
                      <a:pPr marL="0" marR="0">
                        <a:lnSpc>
                          <a:spcPct val="115000"/>
                        </a:lnSpc>
                        <a:spcBef>
                          <a:spcPts val="0"/>
                        </a:spcBef>
                        <a:spcAft>
                          <a:spcPts val="0"/>
                        </a:spcAft>
                      </a:pP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b="1">
                          <a:latin typeface="+mn-lt"/>
                          <a:ea typeface="Calibri"/>
                          <a:cs typeface="Times New Roman"/>
                        </a:rPr>
                        <a:t>Fall</a:t>
                      </a: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b="1" dirty="0">
                          <a:latin typeface="+mn-lt"/>
                          <a:ea typeface="Calibri"/>
                          <a:cs typeface="Times New Roman"/>
                        </a:rPr>
                        <a:t>Spring</a:t>
                      </a: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B>
                      <a:noFill/>
                    </a:lnB>
                    <a:solidFill>
                      <a:schemeClr val="accent5">
                        <a:lumMod val="20000"/>
                        <a:lumOff val="80000"/>
                      </a:schemeClr>
                    </a:solidFill>
                  </a:tcPr>
                </a:tc>
                <a:extLst>
                  <a:ext uri="{0D108BD9-81ED-4DB2-BD59-A6C34878D82A}">
                    <a16:rowId xmlns:a16="http://schemas.microsoft.com/office/drawing/2014/main" val="10001"/>
                  </a:ext>
                </a:extLst>
              </a:tr>
              <a:tr h="492266">
                <a:tc>
                  <a:txBody>
                    <a:bodyPr/>
                    <a:lstStyle/>
                    <a:p>
                      <a:pPr marL="0" marR="0">
                        <a:lnSpc>
                          <a:spcPct val="115000"/>
                        </a:lnSpc>
                        <a:spcBef>
                          <a:spcPts val="0"/>
                        </a:spcBef>
                        <a:spcAft>
                          <a:spcPts val="0"/>
                        </a:spcAft>
                      </a:pPr>
                      <a:r>
                        <a:rPr lang="en-US" sz="2800" b="1" dirty="0">
                          <a:latin typeface="+mn-lt"/>
                          <a:ea typeface="Calibri"/>
                          <a:cs typeface="Times New Roman"/>
                        </a:rPr>
                        <a:t>7:40 </a:t>
                      </a: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dirty="0">
                          <a:latin typeface="+mn-lt"/>
                          <a:ea typeface="Calibri"/>
                          <a:cs typeface="Times New Roman"/>
                        </a:rPr>
                        <a:t>SVGS – Block 1</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dirty="0">
                          <a:latin typeface="+mn-lt"/>
                          <a:ea typeface="Calibri"/>
                          <a:cs typeface="Times New Roman"/>
                        </a:rPr>
                        <a:t>SVGS – Block 1</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2"/>
                  </a:ext>
                </a:extLst>
              </a:tr>
              <a:tr h="492266">
                <a:tc>
                  <a:txBody>
                    <a:bodyPr/>
                    <a:lstStyle/>
                    <a:p>
                      <a:pPr marL="0" marR="0">
                        <a:lnSpc>
                          <a:spcPct val="115000"/>
                        </a:lnSpc>
                        <a:spcBef>
                          <a:spcPts val="0"/>
                        </a:spcBef>
                        <a:spcAft>
                          <a:spcPts val="0"/>
                        </a:spcAft>
                      </a:pPr>
                      <a:r>
                        <a:rPr lang="en-US" sz="2800" b="1" dirty="0">
                          <a:latin typeface="+mn-lt"/>
                          <a:ea typeface="Calibri"/>
                          <a:cs typeface="Times New Roman"/>
                        </a:rPr>
                        <a:t>8:30</a:t>
                      </a: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dirty="0">
                          <a:latin typeface="+mn-lt"/>
                          <a:ea typeface="Calibri"/>
                          <a:cs typeface="Times New Roman"/>
                        </a:rPr>
                        <a:t>SVGS – Block 2</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dirty="0">
                          <a:latin typeface="+mn-lt"/>
                          <a:ea typeface="Calibri"/>
                          <a:cs typeface="Times New Roman"/>
                        </a:rPr>
                        <a:t>SVGS – Block 2</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3"/>
                  </a:ext>
                </a:extLst>
              </a:tr>
              <a:tr h="492266">
                <a:tc>
                  <a:txBody>
                    <a:bodyPr/>
                    <a:lstStyle/>
                    <a:p>
                      <a:pPr marL="0" marR="0">
                        <a:lnSpc>
                          <a:spcPct val="115000"/>
                        </a:lnSpc>
                        <a:spcBef>
                          <a:spcPts val="0"/>
                        </a:spcBef>
                        <a:spcAft>
                          <a:spcPts val="0"/>
                        </a:spcAft>
                      </a:pPr>
                      <a:r>
                        <a:rPr lang="en-US" sz="2800" b="1" dirty="0">
                          <a:latin typeface="+mn-lt"/>
                          <a:ea typeface="Calibri"/>
                          <a:cs typeface="Times New Roman"/>
                        </a:rPr>
                        <a:t>9:18</a:t>
                      </a:r>
                    </a:p>
                    <a:p>
                      <a:pPr marL="0" marR="0">
                        <a:lnSpc>
                          <a:spcPct val="115000"/>
                        </a:lnSpc>
                        <a:spcBef>
                          <a:spcPts val="0"/>
                        </a:spcBef>
                        <a:spcAft>
                          <a:spcPts val="0"/>
                        </a:spcAft>
                      </a:pPr>
                      <a:r>
                        <a:rPr lang="en-US" sz="2800" b="1" dirty="0">
                          <a:latin typeface="+mn-lt"/>
                          <a:ea typeface="Calibri"/>
                          <a:cs typeface="Times New Roman"/>
                        </a:rPr>
                        <a:t>10:06</a:t>
                      </a:r>
                    </a:p>
                    <a:p>
                      <a:pPr marL="0" marR="0">
                        <a:lnSpc>
                          <a:spcPct val="115000"/>
                        </a:lnSpc>
                        <a:spcBef>
                          <a:spcPts val="0"/>
                        </a:spcBef>
                        <a:spcAft>
                          <a:spcPts val="0"/>
                        </a:spcAft>
                      </a:pPr>
                      <a:r>
                        <a:rPr lang="en-US" sz="2800" b="1" dirty="0">
                          <a:latin typeface="+mn-lt"/>
                          <a:ea typeface="Calibri"/>
                          <a:cs typeface="Times New Roman"/>
                        </a:rPr>
                        <a:t>10:52</a:t>
                      </a: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dirty="0">
                          <a:latin typeface="+mn-lt"/>
                          <a:ea typeface="Calibri"/>
                          <a:cs typeface="Times New Roman"/>
                        </a:rPr>
                        <a:t>SVGS – Block 3</a:t>
                      </a:r>
                    </a:p>
                    <a:p>
                      <a:pPr marL="0" marR="0">
                        <a:lnSpc>
                          <a:spcPct val="115000"/>
                        </a:lnSpc>
                        <a:spcBef>
                          <a:spcPts val="0"/>
                        </a:spcBef>
                        <a:spcAft>
                          <a:spcPts val="0"/>
                        </a:spcAft>
                      </a:pPr>
                      <a:r>
                        <a:rPr lang="en-US" sz="2800" dirty="0">
                          <a:latin typeface="+mn-lt"/>
                          <a:ea typeface="Calibri"/>
                          <a:cs typeface="Times New Roman"/>
                        </a:rPr>
                        <a:t>SVGS – Block 4</a:t>
                      </a:r>
                    </a:p>
                    <a:p>
                      <a:pPr marL="0" marR="0">
                        <a:lnSpc>
                          <a:spcPct val="115000"/>
                        </a:lnSpc>
                        <a:spcBef>
                          <a:spcPts val="0"/>
                        </a:spcBef>
                        <a:spcAft>
                          <a:spcPts val="0"/>
                        </a:spcAft>
                      </a:pPr>
                      <a:r>
                        <a:rPr lang="en-US" sz="2800" dirty="0">
                          <a:latin typeface="+mn-lt"/>
                          <a:ea typeface="Calibri"/>
                          <a:cs typeface="Times New Roman"/>
                        </a:rPr>
                        <a:t>Return to Home HS</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dirty="0">
                          <a:latin typeface="+mn-lt"/>
                          <a:ea typeface="Calibri"/>
                          <a:cs typeface="Times New Roman"/>
                        </a:rPr>
                        <a:t>SVGS – Block 3</a:t>
                      </a:r>
                    </a:p>
                    <a:p>
                      <a:pPr marL="0" marR="0">
                        <a:lnSpc>
                          <a:spcPct val="115000"/>
                        </a:lnSpc>
                        <a:spcBef>
                          <a:spcPts val="0"/>
                        </a:spcBef>
                        <a:spcAft>
                          <a:spcPts val="0"/>
                        </a:spcAft>
                      </a:pPr>
                      <a:r>
                        <a:rPr lang="en-US" sz="2800" dirty="0">
                          <a:latin typeface="+mn-lt"/>
                          <a:ea typeface="Calibri"/>
                          <a:cs typeface="Times New Roman"/>
                        </a:rPr>
                        <a:t>SVGS – Block 4</a:t>
                      </a:r>
                    </a:p>
                    <a:p>
                      <a:pPr marL="0" marR="0">
                        <a:lnSpc>
                          <a:spcPct val="115000"/>
                        </a:lnSpc>
                        <a:spcBef>
                          <a:spcPts val="0"/>
                        </a:spcBef>
                        <a:spcAft>
                          <a:spcPts val="0"/>
                        </a:spcAft>
                      </a:pPr>
                      <a:r>
                        <a:rPr lang="en-US" sz="2800" dirty="0">
                          <a:latin typeface="+mn-lt"/>
                          <a:ea typeface="Calibri"/>
                          <a:cs typeface="Times New Roman"/>
                        </a:rPr>
                        <a:t>Return to Home HS</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4"/>
                  </a:ext>
                </a:extLst>
              </a:tr>
              <a:tr h="157423">
                <a:tc>
                  <a:txBody>
                    <a:bodyPr/>
                    <a:lstStyle/>
                    <a:p>
                      <a:pPr marL="0" marR="0">
                        <a:lnSpc>
                          <a:spcPct val="115000"/>
                        </a:lnSpc>
                        <a:spcBef>
                          <a:spcPts val="0"/>
                        </a:spcBef>
                        <a:spcAft>
                          <a:spcPts val="0"/>
                        </a:spcAft>
                      </a:pPr>
                      <a:r>
                        <a:rPr lang="en-US" sz="2800" b="1" dirty="0">
                          <a:latin typeface="+mn-lt"/>
                          <a:ea typeface="Calibri"/>
                          <a:cs typeface="Times New Roman"/>
                        </a:rPr>
                        <a:t>11:15 -</a:t>
                      </a: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a:latin typeface="+mn-lt"/>
                          <a:ea typeface="Calibri"/>
                          <a:cs typeface="Times New Roman"/>
                        </a:rPr>
                        <a:t>Home HS 3</a:t>
                      </a:r>
                      <a:r>
                        <a:rPr lang="en-US" sz="2800" baseline="30000" dirty="0">
                          <a:latin typeface="+mn-lt"/>
                          <a:ea typeface="Calibri"/>
                          <a:cs typeface="Times New Roman"/>
                        </a:rPr>
                        <a:t>rd</a:t>
                      </a:r>
                      <a:r>
                        <a:rPr lang="en-US" sz="2800" dirty="0">
                          <a:latin typeface="+mn-lt"/>
                          <a:ea typeface="Calibri"/>
                          <a:cs typeface="Times New Roman"/>
                        </a:rPr>
                        <a:t> Block/Lunch</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a:latin typeface="+mn-lt"/>
                          <a:ea typeface="Calibri"/>
                          <a:cs typeface="Times New Roman"/>
                        </a:rPr>
                        <a:t>Home HS 3</a:t>
                      </a:r>
                      <a:r>
                        <a:rPr lang="en-US" sz="2800" baseline="30000" dirty="0">
                          <a:latin typeface="+mn-lt"/>
                          <a:ea typeface="Calibri"/>
                          <a:cs typeface="Times New Roman"/>
                        </a:rPr>
                        <a:t>rd</a:t>
                      </a:r>
                      <a:r>
                        <a:rPr lang="en-US" sz="2800" dirty="0">
                          <a:latin typeface="+mn-lt"/>
                          <a:ea typeface="Calibri"/>
                          <a:cs typeface="Times New Roman"/>
                        </a:rPr>
                        <a:t> Block/Lunch</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mpd="sng">
                      <a:noFill/>
                      <a:prstDash val="solid"/>
                    </a:lnT>
                    <a:lnB>
                      <a:noFill/>
                    </a:lnB>
                    <a:solidFill>
                      <a:srgbClr val="FFFFFF"/>
                    </a:solidFill>
                  </a:tcPr>
                </a:tc>
                <a:extLst>
                  <a:ext uri="{0D108BD9-81ED-4DB2-BD59-A6C34878D82A}">
                    <a16:rowId xmlns:a16="http://schemas.microsoft.com/office/drawing/2014/main" val="10007"/>
                  </a:ext>
                </a:extLst>
              </a:tr>
              <a:tr h="492266">
                <a:tc>
                  <a:txBody>
                    <a:bodyPr/>
                    <a:lstStyle/>
                    <a:p>
                      <a:pPr marL="0" marR="0">
                        <a:lnSpc>
                          <a:spcPct val="115000"/>
                        </a:lnSpc>
                        <a:spcBef>
                          <a:spcPts val="0"/>
                        </a:spcBef>
                        <a:spcAft>
                          <a:spcPts val="0"/>
                        </a:spcAft>
                      </a:pPr>
                      <a:r>
                        <a:rPr lang="en-US" sz="2800" b="1" dirty="0">
                          <a:latin typeface="+mn-lt"/>
                          <a:ea typeface="Calibri"/>
                          <a:cs typeface="Times New Roman"/>
                        </a:rPr>
                        <a:t>3:15</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dirty="0">
                          <a:latin typeface="+mn-lt"/>
                          <a:ea typeface="Calibri"/>
                          <a:cs typeface="Times New Roman"/>
                        </a:rPr>
                        <a:t>Home HS 4</a:t>
                      </a:r>
                      <a:r>
                        <a:rPr lang="en-US" sz="2800" baseline="30000" dirty="0">
                          <a:latin typeface="+mn-lt"/>
                          <a:ea typeface="Calibri"/>
                          <a:cs typeface="Times New Roman"/>
                        </a:rPr>
                        <a:t>th</a:t>
                      </a:r>
                      <a:r>
                        <a:rPr lang="en-US" sz="2800" dirty="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dirty="0">
                          <a:latin typeface="+mn-lt"/>
                          <a:ea typeface="Calibri"/>
                          <a:cs typeface="Times New Roman"/>
                        </a:rPr>
                        <a:t>Home HS 4</a:t>
                      </a:r>
                      <a:r>
                        <a:rPr lang="en-US" sz="2800" baseline="30000" dirty="0">
                          <a:latin typeface="+mn-lt"/>
                          <a:ea typeface="Calibri"/>
                          <a:cs typeface="Times New Roman"/>
                        </a:rPr>
                        <a:t>th</a:t>
                      </a:r>
                      <a:r>
                        <a:rPr lang="en-US" sz="2800" dirty="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3" name="TextBox 2">
            <a:extLst>
              <a:ext uri="{FF2B5EF4-FFF2-40B4-BE49-F238E27FC236}">
                <a16:creationId xmlns:a16="http://schemas.microsoft.com/office/drawing/2014/main" id="{A8CD596A-3100-4930-A886-1FBDC9C17D93}"/>
              </a:ext>
            </a:extLst>
          </p:cNvPr>
          <p:cNvSpPr txBox="1"/>
          <p:nvPr/>
        </p:nvSpPr>
        <p:spPr>
          <a:xfrm>
            <a:off x="228599" y="159603"/>
            <a:ext cx="8686801" cy="830997"/>
          </a:xfrm>
          <a:prstGeom prst="rect">
            <a:avLst/>
          </a:prstGeom>
          <a:noFill/>
        </p:spPr>
        <p:txBody>
          <a:bodyPr wrap="square" rtlCol="0">
            <a:spAutoFit/>
          </a:bodyPr>
          <a:lstStyle/>
          <a:p>
            <a:pPr algn="ctr"/>
            <a:r>
              <a:rPr lang="en-US" sz="4800" b="1" dirty="0"/>
              <a:t>Monday, Tuesday, &amp; Friday</a:t>
            </a:r>
          </a:p>
        </p:txBody>
      </p:sp>
    </p:spTree>
    <p:extLst>
      <p:ext uri="{BB962C8B-B14F-4D97-AF65-F5344CB8AC3E}">
        <p14:creationId xmlns:p14="http://schemas.microsoft.com/office/powerpoint/2010/main" val="3641368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946298487"/>
              </p:ext>
            </p:extLst>
          </p:nvPr>
        </p:nvGraphicFramePr>
        <p:xfrm>
          <a:off x="0" y="1447800"/>
          <a:ext cx="9144000" cy="4495800"/>
        </p:xfrm>
        <a:graphic>
          <a:graphicData uri="http://schemas.openxmlformats.org/drawingml/2006/table">
            <a:tbl>
              <a:tblPr/>
              <a:tblGrid>
                <a:gridCol w="1371600">
                  <a:extLst>
                    <a:ext uri="{9D8B030D-6E8A-4147-A177-3AD203B41FA5}">
                      <a16:colId xmlns:a16="http://schemas.microsoft.com/office/drawing/2014/main" val="20000"/>
                    </a:ext>
                  </a:extLst>
                </a:gridCol>
                <a:gridCol w="3853543">
                  <a:extLst>
                    <a:ext uri="{9D8B030D-6E8A-4147-A177-3AD203B41FA5}">
                      <a16:colId xmlns:a16="http://schemas.microsoft.com/office/drawing/2014/main" val="20001"/>
                    </a:ext>
                  </a:extLst>
                </a:gridCol>
                <a:gridCol w="3918857">
                  <a:extLst>
                    <a:ext uri="{9D8B030D-6E8A-4147-A177-3AD203B41FA5}">
                      <a16:colId xmlns:a16="http://schemas.microsoft.com/office/drawing/2014/main" val="20002"/>
                    </a:ext>
                  </a:extLst>
                </a:gridCol>
              </a:tblGrid>
              <a:tr h="1110975">
                <a:tc gridSpan="3">
                  <a:txBody>
                    <a:bodyPr/>
                    <a:lstStyle/>
                    <a:p>
                      <a:pPr marL="0" marR="0" algn="ctr">
                        <a:lnSpc>
                          <a:spcPct val="115000"/>
                        </a:lnSpc>
                        <a:spcBef>
                          <a:spcPts val="0"/>
                        </a:spcBef>
                        <a:spcAft>
                          <a:spcPts val="0"/>
                        </a:spcAft>
                      </a:pPr>
                      <a:r>
                        <a:rPr lang="en-US" sz="2800" b="1" dirty="0">
                          <a:solidFill>
                            <a:srgbClr val="FFFFFF"/>
                          </a:solidFill>
                          <a:latin typeface="+mn-lt"/>
                          <a:ea typeface="Calibri"/>
                          <a:cs typeface="Times New Roman"/>
                        </a:rPr>
                        <a:t>Typical First-Year Student Lab Schedule</a:t>
                      </a:r>
                      <a:endParaRPr lang="en-US" sz="2800" dirty="0">
                        <a:latin typeface="+mn-lt"/>
                        <a:ea typeface="Calibri"/>
                        <a:cs typeface="Times New Roman"/>
                      </a:endParaRPr>
                    </a:p>
                    <a:p>
                      <a:pPr marL="0" marR="0" lvl="0" indent="0" algn="ctr" defTabSz="685800" rtl="0" eaLnBrk="1" fontAlgn="auto" latinLnBrk="0" hangingPunct="1">
                        <a:lnSpc>
                          <a:spcPct val="115000"/>
                        </a:lnSpc>
                        <a:spcBef>
                          <a:spcPts val="0"/>
                        </a:spcBef>
                        <a:spcAft>
                          <a:spcPts val="0"/>
                        </a:spcAft>
                        <a:buClrTx/>
                        <a:buSzTx/>
                        <a:buFontTx/>
                        <a:buNone/>
                        <a:tabLst/>
                        <a:defRPr/>
                      </a:pPr>
                      <a:r>
                        <a:rPr lang="en-US" sz="2800" dirty="0">
                          <a:solidFill>
                            <a:schemeClr val="bg1"/>
                          </a:solidFill>
                          <a:latin typeface="+mn-lt"/>
                          <a:ea typeface="Calibri"/>
                          <a:cs typeface="Times New Roman"/>
                        </a:rPr>
                        <a:t> Note:  3 SVGS Classes plus IWT </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ap="flat" cmpd="sng" algn="ctr">
                      <a:solidFill>
                        <a:srgbClr val="78C0D4"/>
                      </a:solidFill>
                      <a:prstDash val="solid"/>
                      <a:round/>
                      <a:headEnd type="none" w="med" len="med"/>
                      <a:tailEnd type="none" w="med" len="med"/>
                    </a:lnT>
                    <a:lnB>
                      <a:noFill/>
                    </a:lnB>
                    <a:solidFill>
                      <a:schemeClr val="accent5">
                        <a:lumMod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3536">
                <a:tc>
                  <a:txBody>
                    <a:bodyPr/>
                    <a:lstStyle/>
                    <a:p>
                      <a:pPr marL="0" marR="0">
                        <a:lnSpc>
                          <a:spcPct val="115000"/>
                        </a:lnSpc>
                        <a:spcBef>
                          <a:spcPts val="0"/>
                        </a:spcBef>
                        <a:spcAft>
                          <a:spcPts val="0"/>
                        </a:spcAft>
                      </a:pP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a:noFill/>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b="1" dirty="0">
                          <a:latin typeface="+mn-lt"/>
                          <a:ea typeface="Calibri"/>
                          <a:cs typeface="Times New Roman"/>
                        </a:rPr>
                        <a:t>Wednesday</a:t>
                      </a:r>
                      <a:endParaRPr lang="en-US" sz="2800" dirty="0">
                        <a:latin typeface="+mn-lt"/>
                        <a:ea typeface="Calibri"/>
                        <a:cs typeface="Times New Roman"/>
                      </a:endParaRPr>
                    </a:p>
                  </a:txBody>
                  <a:tcPr marL="51435" marR="51435" marT="0" marB="0">
                    <a:lnL>
                      <a:noFill/>
                    </a:lnL>
                    <a:lnR>
                      <a:noFill/>
                    </a:lnR>
                    <a:lnT>
                      <a:noFill/>
                    </a:lnT>
                    <a:lnB>
                      <a:noFill/>
                    </a:lnB>
                    <a:solidFill>
                      <a:schemeClr val="accent5">
                        <a:lumMod val="20000"/>
                        <a:lumOff val="80000"/>
                      </a:schemeClr>
                    </a:solidFill>
                  </a:tcPr>
                </a:tc>
                <a:tc>
                  <a:txBody>
                    <a:bodyPr/>
                    <a:lstStyle/>
                    <a:p>
                      <a:r>
                        <a:rPr lang="en-US" sz="2800" b="1">
                          <a:latin typeface="+mn-lt"/>
                          <a:ea typeface="Calibri"/>
                          <a:cs typeface="Times New Roman"/>
                        </a:rPr>
                        <a:t>Thursday</a:t>
                      </a:r>
                      <a:endParaRPr lang="en-US"/>
                    </a:p>
                  </a:txBody>
                  <a:tcPr marL="51435" marR="51435" marT="0" marB="0">
                    <a:lnL>
                      <a:noFill/>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1"/>
                  </a:ext>
                </a:extLst>
              </a:tr>
              <a:tr h="553536">
                <a:tc>
                  <a:txBody>
                    <a:bodyPr/>
                    <a:lstStyle/>
                    <a:p>
                      <a:pPr marL="0" marR="0">
                        <a:lnSpc>
                          <a:spcPct val="115000"/>
                        </a:lnSpc>
                        <a:spcBef>
                          <a:spcPts val="0"/>
                        </a:spcBef>
                        <a:spcAft>
                          <a:spcPts val="0"/>
                        </a:spcAft>
                      </a:pPr>
                      <a:r>
                        <a:rPr lang="en-US" sz="2800" b="1" dirty="0">
                          <a:latin typeface="+mn-lt"/>
                          <a:ea typeface="Calibri"/>
                          <a:cs typeface="Times New Roman"/>
                        </a:rPr>
                        <a:t>7:40 </a:t>
                      </a: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dirty="0">
                          <a:latin typeface="+mn-lt"/>
                          <a:ea typeface="Calibri"/>
                          <a:cs typeface="Times New Roman"/>
                        </a:rPr>
                        <a:t>SVGS – Block 1</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r>
                        <a:rPr lang="en-US" sz="2800">
                          <a:latin typeface="+mn-lt"/>
                          <a:ea typeface="Calibri"/>
                          <a:cs typeface="Times New Roman"/>
                        </a:rPr>
                        <a:t>SVGS – Block 3</a:t>
                      </a:r>
                      <a:endParaRPr lang="en-US"/>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2"/>
                  </a:ext>
                </a:extLst>
              </a:tr>
              <a:tr h="1110975">
                <a:tc>
                  <a:txBody>
                    <a:bodyPr/>
                    <a:lstStyle/>
                    <a:p>
                      <a:pPr marL="0" marR="0">
                        <a:lnSpc>
                          <a:spcPct val="115000"/>
                        </a:lnSpc>
                        <a:spcBef>
                          <a:spcPts val="0"/>
                        </a:spcBef>
                        <a:spcAft>
                          <a:spcPts val="0"/>
                        </a:spcAft>
                      </a:pPr>
                      <a:r>
                        <a:rPr lang="en-US" sz="2800" b="1" dirty="0">
                          <a:latin typeface="+mn-lt"/>
                          <a:ea typeface="Calibri"/>
                          <a:cs typeface="Times New Roman"/>
                        </a:rPr>
                        <a:t>9:18</a:t>
                      </a:r>
                    </a:p>
                    <a:p>
                      <a:pPr marL="0" marR="0">
                        <a:lnSpc>
                          <a:spcPct val="115000"/>
                        </a:lnSpc>
                        <a:spcBef>
                          <a:spcPts val="0"/>
                        </a:spcBef>
                        <a:spcAft>
                          <a:spcPts val="0"/>
                        </a:spcAft>
                      </a:pPr>
                      <a:r>
                        <a:rPr lang="en-US" sz="2800" b="1" dirty="0">
                          <a:latin typeface="+mn-lt"/>
                          <a:ea typeface="Calibri"/>
                          <a:cs typeface="Times New Roman"/>
                        </a:rPr>
                        <a:t>10:52</a:t>
                      </a:r>
                      <a:endParaRPr lang="en-US" sz="2800" dirty="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dirty="0">
                          <a:latin typeface="+mn-lt"/>
                          <a:ea typeface="Calibri"/>
                          <a:cs typeface="Times New Roman"/>
                        </a:rPr>
                        <a:t>SVGS – Block 2</a:t>
                      </a:r>
                    </a:p>
                    <a:p>
                      <a:pPr marL="0" marR="0" lvl="0" indent="0" algn="l" defTabSz="685800" rtl="0" eaLnBrk="1" fontAlgn="auto" latinLnBrk="0" hangingPunct="1">
                        <a:lnSpc>
                          <a:spcPct val="115000"/>
                        </a:lnSpc>
                        <a:spcBef>
                          <a:spcPts val="0"/>
                        </a:spcBef>
                        <a:spcAft>
                          <a:spcPts val="0"/>
                        </a:spcAft>
                        <a:buClrTx/>
                        <a:buSzTx/>
                        <a:buFontTx/>
                        <a:buNone/>
                        <a:tabLst/>
                        <a:defRPr/>
                      </a:pPr>
                      <a:r>
                        <a:rPr lang="en-US" sz="2800" dirty="0">
                          <a:latin typeface="+mn-lt"/>
                          <a:ea typeface="Calibri"/>
                          <a:cs typeface="Times New Roman"/>
                        </a:rPr>
                        <a:t>Return to Home HS</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dirty="0">
                          <a:latin typeface="+mn-lt"/>
                          <a:ea typeface="Calibri"/>
                          <a:cs typeface="Times New Roman"/>
                        </a:rPr>
                        <a:t>SVGS – Block 4</a:t>
                      </a:r>
                    </a:p>
                    <a:p>
                      <a:pPr marL="0" marR="0" lvl="0" indent="0" algn="l" defTabSz="685800" rtl="0" eaLnBrk="1" fontAlgn="auto" latinLnBrk="0" hangingPunct="1">
                        <a:lnSpc>
                          <a:spcPct val="115000"/>
                        </a:lnSpc>
                        <a:spcBef>
                          <a:spcPts val="0"/>
                        </a:spcBef>
                        <a:spcAft>
                          <a:spcPts val="0"/>
                        </a:spcAft>
                        <a:buClrTx/>
                        <a:buSzTx/>
                        <a:buFontTx/>
                        <a:buNone/>
                        <a:tabLst/>
                        <a:defRPr/>
                      </a:pPr>
                      <a:r>
                        <a:rPr lang="en-US" sz="2800" dirty="0">
                          <a:latin typeface="+mn-lt"/>
                          <a:ea typeface="Calibri"/>
                          <a:cs typeface="Times New Roman"/>
                        </a:rPr>
                        <a:t>Return to Home HS</a:t>
                      </a:r>
                      <a:endParaRPr lang="en-US" dirty="0"/>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3"/>
                  </a:ext>
                </a:extLst>
              </a:tr>
              <a:tr h="613242">
                <a:tc>
                  <a:txBody>
                    <a:bodyPr/>
                    <a:lstStyle/>
                    <a:p>
                      <a:pPr marL="0" marR="0">
                        <a:lnSpc>
                          <a:spcPct val="115000"/>
                        </a:lnSpc>
                        <a:spcBef>
                          <a:spcPts val="0"/>
                        </a:spcBef>
                        <a:spcAft>
                          <a:spcPts val="0"/>
                        </a:spcAft>
                      </a:pPr>
                      <a:r>
                        <a:rPr lang="en-US" sz="2800" b="1" dirty="0">
                          <a:latin typeface="+mn-lt"/>
                          <a:ea typeface="Calibri"/>
                          <a:cs typeface="Times New Roman"/>
                        </a:rPr>
                        <a:t>11:15 -</a:t>
                      </a:r>
                    </a:p>
                  </a:txBody>
                  <a:tcPr marL="51435" marR="51435" marT="0" marB="0">
                    <a:lnL w="12700" cap="flat" cmpd="sng" algn="ctr">
                      <a:solidFill>
                        <a:srgbClr val="78C0D4"/>
                      </a:solidFill>
                      <a:prstDash val="solid"/>
                      <a:round/>
                      <a:headEnd type="none" w="med" len="med"/>
                      <a:tailEnd type="none" w="med" len="med"/>
                    </a:lnL>
                    <a:lnR>
                      <a:noFill/>
                    </a:lnR>
                    <a:lnT>
                      <a:noFill/>
                    </a:lnT>
                    <a:lnB>
                      <a:noFill/>
                    </a:lnB>
                    <a:solidFill>
                      <a:srgbClr val="FFFFFF"/>
                    </a:solidFill>
                  </a:tcPr>
                </a:tc>
                <a:tc>
                  <a:txBody>
                    <a:bodyPr/>
                    <a:lstStyle/>
                    <a:p>
                      <a:pPr marL="0" marR="0">
                        <a:lnSpc>
                          <a:spcPct val="115000"/>
                        </a:lnSpc>
                        <a:spcBef>
                          <a:spcPts val="0"/>
                        </a:spcBef>
                        <a:spcAft>
                          <a:spcPts val="0"/>
                        </a:spcAft>
                      </a:pPr>
                      <a:r>
                        <a:rPr lang="en-US" sz="2800" dirty="0">
                          <a:latin typeface="+mn-lt"/>
                          <a:ea typeface="Calibri"/>
                          <a:cs typeface="Times New Roman"/>
                        </a:rPr>
                        <a:t>Home HS 3</a:t>
                      </a:r>
                      <a:r>
                        <a:rPr lang="en-US" sz="2800" baseline="30000" dirty="0">
                          <a:latin typeface="+mn-lt"/>
                          <a:ea typeface="Calibri"/>
                          <a:cs typeface="Times New Roman"/>
                        </a:rPr>
                        <a:t>rd</a:t>
                      </a:r>
                      <a:r>
                        <a:rPr lang="en-US" sz="2800" dirty="0">
                          <a:latin typeface="+mn-lt"/>
                          <a:ea typeface="Calibri"/>
                          <a:cs typeface="Times New Roman"/>
                        </a:rPr>
                        <a:t> Block/Lunch</a:t>
                      </a:r>
                    </a:p>
                  </a:txBody>
                  <a:tcPr marL="51435" marR="51435"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2800" dirty="0">
                          <a:latin typeface="+mn-lt"/>
                          <a:ea typeface="Calibri"/>
                          <a:cs typeface="Times New Roman"/>
                        </a:rPr>
                        <a:t>Home HS 3</a:t>
                      </a:r>
                      <a:r>
                        <a:rPr lang="en-US" sz="2800" baseline="30000" dirty="0">
                          <a:latin typeface="+mn-lt"/>
                          <a:ea typeface="Calibri"/>
                          <a:cs typeface="Times New Roman"/>
                        </a:rPr>
                        <a:t>rd</a:t>
                      </a:r>
                      <a:r>
                        <a:rPr lang="en-US" sz="2800" dirty="0">
                          <a:latin typeface="+mn-lt"/>
                          <a:ea typeface="Calibri"/>
                          <a:cs typeface="Times New Roman"/>
                        </a:rPr>
                        <a:t> Block/Lunch</a:t>
                      </a:r>
                    </a:p>
                  </a:txBody>
                  <a:tcPr marL="51435" marR="51435" marT="0" marB="0">
                    <a:lnL>
                      <a:noFill/>
                    </a:lnL>
                    <a:lnR w="12700" cap="flat" cmpd="sng" algn="ctr">
                      <a:solidFill>
                        <a:srgbClr val="78C0D4"/>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5"/>
                  </a:ext>
                </a:extLst>
              </a:tr>
              <a:tr h="553536">
                <a:tc>
                  <a:txBody>
                    <a:bodyPr/>
                    <a:lstStyle/>
                    <a:p>
                      <a:pPr marL="0" marR="0">
                        <a:lnSpc>
                          <a:spcPct val="115000"/>
                        </a:lnSpc>
                        <a:spcBef>
                          <a:spcPts val="0"/>
                        </a:spcBef>
                        <a:spcAft>
                          <a:spcPts val="0"/>
                        </a:spcAft>
                      </a:pPr>
                      <a:r>
                        <a:rPr lang="en-US" sz="2800" b="1" dirty="0">
                          <a:latin typeface="+mn-lt"/>
                          <a:ea typeface="Calibri"/>
                          <a:cs typeface="Times New Roman"/>
                        </a:rPr>
                        <a:t>3:15</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dirty="0">
                          <a:latin typeface="+mn-lt"/>
                          <a:ea typeface="Calibri"/>
                          <a:cs typeface="Times New Roman"/>
                        </a:rPr>
                        <a:t>Home HS 4</a:t>
                      </a:r>
                      <a:r>
                        <a:rPr lang="en-US" sz="2800" baseline="30000" dirty="0">
                          <a:latin typeface="+mn-lt"/>
                          <a:ea typeface="Calibri"/>
                          <a:cs typeface="Times New Roman"/>
                        </a:rPr>
                        <a:t>th</a:t>
                      </a:r>
                      <a:r>
                        <a:rPr lang="en-US" sz="2800" dirty="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dirty="0">
                          <a:latin typeface="+mn-lt"/>
                          <a:ea typeface="Calibri"/>
                          <a:cs typeface="Times New Roman"/>
                        </a:rPr>
                        <a:t>Home HS 4</a:t>
                      </a:r>
                      <a:r>
                        <a:rPr lang="en-US" sz="2800" baseline="30000" dirty="0">
                          <a:latin typeface="+mn-lt"/>
                          <a:ea typeface="Calibri"/>
                          <a:cs typeface="Times New Roman"/>
                        </a:rPr>
                        <a:t>th</a:t>
                      </a:r>
                      <a:r>
                        <a:rPr lang="en-US" sz="2800" dirty="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3" name="TextBox 2">
            <a:extLst>
              <a:ext uri="{FF2B5EF4-FFF2-40B4-BE49-F238E27FC236}">
                <a16:creationId xmlns:a16="http://schemas.microsoft.com/office/drawing/2014/main" id="{E9149C8F-BE95-4AE0-9FE8-A8D448734297}"/>
              </a:ext>
            </a:extLst>
          </p:cNvPr>
          <p:cNvSpPr txBox="1"/>
          <p:nvPr/>
        </p:nvSpPr>
        <p:spPr>
          <a:xfrm>
            <a:off x="228599" y="304800"/>
            <a:ext cx="8686801" cy="830997"/>
          </a:xfrm>
          <a:prstGeom prst="rect">
            <a:avLst/>
          </a:prstGeom>
          <a:noFill/>
        </p:spPr>
        <p:txBody>
          <a:bodyPr wrap="square" rtlCol="0">
            <a:spAutoFit/>
          </a:bodyPr>
          <a:lstStyle/>
          <a:p>
            <a:pPr algn="ctr"/>
            <a:r>
              <a:rPr lang="en-US" sz="4800" b="1" dirty="0"/>
              <a:t>Wednesday &amp; Thursday</a:t>
            </a:r>
          </a:p>
        </p:txBody>
      </p:sp>
    </p:spTree>
    <p:extLst>
      <p:ext uri="{BB962C8B-B14F-4D97-AF65-F5344CB8AC3E}">
        <p14:creationId xmlns:p14="http://schemas.microsoft.com/office/powerpoint/2010/main" val="1991856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222208" y="4114800"/>
            <a:ext cx="3577760" cy="23863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65021" y="38101"/>
            <a:ext cx="8574179" cy="876299"/>
          </a:xfrm>
        </p:spPr>
        <p:txBody>
          <a:bodyPr>
            <a:normAutofit/>
          </a:bodyPr>
          <a:lstStyle/>
          <a:p>
            <a:pPr algn="ctr"/>
            <a:r>
              <a:rPr lang="en-US" sz="4800" b="1" dirty="0">
                <a:latin typeface="+mn-lt"/>
              </a:rPr>
              <a:t>Transportation</a:t>
            </a:r>
          </a:p>
        </p:txBody>
      </p:sp>
      <p:sp>
        <p:nvSpPr>
          <p:cNvPr id="3" name="Content Placeholder 2"/>
          <p:cNvSpPr>
            <a:spLocks noGrp="1"/>
          </p:cNvSpPr>
          <p:nvPr>
            <p:ph idx="1"/>
          </p:nvPr>
        </p:nvSpPr>
        <p:spPr>
          <a:xfrm>
            <a:off x="3842782" y="914401"/>
            <a:ext cx="5168504" cy="5905498"/>
          </a:xfrm>
        </p:spPr>
        <p:txBody>
          <a:bodyPr>
            <a:noAutofit/>
          </a:bodyPr>
          <a:lstStyle/>
          <a:p>
            <a:pPr marL="0" indent="0">
              <a:lnSpc>
                <a:spcPct val="100000"/>
              </a:lnSpc>
              <a:spcBef>
                <a:spcPts val="0"/>
              </a:spcBef>
              <a:spcAft>
                <a:spcPts val="0"/>
              </a:spcAft>
              <a:buNone/>
            </a:pPr>
            <a:r>
              <a:rPr lang="en-US" sz="2800" dirty="0"/>
              <a:t>DRIVING: </a:t>
            </a:r>
          </a:p>
          <a:p>
            <a:pPr marL="0" indent="0">
              <a:lnSpc>
                <a:spcPct val="100000"/>
              </a:lnSpc>
              <a:spcBef>
                <a:spcPts val="0"/>
              </a:spcBef>
              <a:spcAft>
                <a:spcPts val="0"/>
              </a:spcAft>
              <a:buNone/>
            </a:pPr>
            <a:r>
              <a:rPr lang="en-US" sz="2800" dirty="0"/>
              <a:t>MUST have a signed permission form AND parking permit </a:t>
            </a:r>
          </a:p>
          <a:p>
            <a:pPr marL="0" indent="0">
              <a:lnSpc>
                <a:spcPct val="100000"/>
              </a:lnSpc>
              <a:spcBef>
                <a:spcPts val="0"/>
              </a:spcBef>
              <a:spcAft>
                <a:spcPts val="0"/>
              </a:spcAft>
              <a:buNone/>
            </a:pPr>
            <a:endParaRPr lang="en-US" sz="2800" dirty="0"/>
          </a:p>
          <a:p>
            <a:pPr marL="0" indent="0">
              <a:lnSpc>
                <a:spcPct val="100000"/>
              </a:lnSpc>
              <a:spcBef>
                <a:spcPts val="0"/>
              </a:spcBef>
              <a:spcAft>
                <a:spcPts val="0"/>
              </a:spcAft>
              <a:buNone/>
            </a:pPr>
            <a:r>
              <a:rPr lang="en-US" sz="2800" dirty="0"/>
              <a:t>RIDING:</a:t>
            </a:r>
          </a:p>
          <a:p>
            <a:pPr marL="0" indent="0">
              <a:lnSpc>
                <a:spcPct val="100000"/>
              </a:lnSpc>
              <a:spcBef>
                <a:spcPts val="0"/>
              </a:spcBef>
              <a:spcAft>
                <a:spcPts val="0"/>
              </a:spcAft>
              <a:buNone/>
            </a:pPr>
            <a:r>
              <a:rPr lang="en-US" sz="2800" dirty="0"/>
              <a:t>Must have a signed permission form ride with another driver</a:t>
            </a:r>
          </a:p>
          <a:p>
            <a:pPr>
              <a:lnSpc>
                <a:spcPct val="100000"/>
              </a:lnSpc>
              <a:spcBef>
                <a:spcPts val="0"/>
              </a:spcBef>
              <a:spcAft>
                <a:spcPts val="0"/>
              </a:spcAft>
            </a:pPr>
            <a:endParaRPr lang="en-US" sz="2800" dirty="0"/>
          </a:p>
          <a:p>
            <a:pPr marL="0" indent="0">
              <a:lnSpc>
                <a:spcPct val="100000"/>
              </a:lnSpc>
              <a:spcBef>
                <a:spcPts val="0"/>
              </a:spcBef>
              <a:spcAft>
                <a:spcPts val="0"/>
              </a:spcAft>
              <a:buNone/>
            </a:pPr>
            <a:r>
              <a:rPr lang="en-US" sz="2800" dirty="0"/>
              <a:t>DROP OFF:  </a:t>
            </a:r>
          </a:p>
          <a:p>
            <a:pPr>
              <a:lnSpc>
                <a:spcPct val="100000"/>
              </a:lnSpc>
              <a:spcBef>
                <a:spcPts val="0"/>
              </a:spcBef>
              <a:spcAft>
                <a:spcPts val="0"/>
              </a:spcAft>
              <a:buFont typeface="Arial" panose="020B0604020202020204" pitchFamily="34" charset="0"/>
              <a:buChar char="•"/>
            </a:pPr>
            <a:r>
              <a:rPr lang="en-US" sz="2800" dirty="0"/>
              <a:t> Drop off in the morning</a:t>
            </a:r>
          </a:p>
          <a:p>
            <a:pPr>
              <a:lnSpc>
                <a:spcPct val="100000"/>
              </a:lnSpc>
              <a:spcBef>
                <a:spcPts val="0"/>
              </a:spcBef>
              <a:spcAft>
                <a:spcPts val="0"/>
              </a:spcAft>
              <a:buFont typeface="Arial" panose="020B0604020202020204" pitchFamily="34" charset="0"/>
              <a:buChar char="•"/>
            </a:pPr>
            <a:r>
              <a:rPr lang="en-US" sz="2800" dirty="0"/>
              <a:t> Ride VCTC bus back to home HS</a:t>
            </a:r>
          </a:p>
          <a:p>
            <a:pPr>
              <a:lnSpc>
                <a:spcPct val="100000"/>
              </a:lnSpc>
              <a:spcBef>
                <a:spcPts val="0"/>
              </a:spcBef>
              <a:spcAft>
                <a:spcPts val="0"/>
              </a:spcAft>
              <a:buFont typeface="Arial" panose="020B0604020202020204" pitchFamily="34" charset="0"/>
              <a:buChar char="•"/>
            </a:pPr>
            <a:r>
              <a:rPr lang="en-US" sz="2800" dirty="0"/>
              <a:t> VCTC buses leave at 11 AM to return to all high schools</a:t>
            </a:r>
          </a:p>
          <a:p>
            <a:pPr marL="0" indent="0">
              <a:lnSpc>
                <a:spcPct val="100000"/>
              </a:lnSpc>
              <a:spcBef>
                <a:spcPts val="0"/>
              </a:spcBef>
              <a:spcAft>
                <a:spcPts val="0"/>
              </a:spcAft>
              <a:buNone/>
            </a:pPr>
            <a:endParaRPr lang="en-US" sz="2800" dirty="0"/>
          </a:p>
        </p:txBody>
      </p:sp>
      <p:pic>
        <p:nvPicPr>
          <p:cNvPr id="5" name="Picture 2">
            <a:extLst>
              <a:ext uri="{FF2B5EF4-FFF2-40B4-BE49-F238E27FC236}">
                <a16:creationId xmlns:a16="http://schemas.microsoft.com/office/drawing/2014/main" id="{8EA6CE3D-A8D6-4C3F-9991-BFDF3FCD150F}"/>
              </a:ext>
            </a:extLst>
          </p:cNvPr>
          <p:cNvPicPr>
            <a:picLocks noChangeAspect="1" noChangeArrowheads="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bwMode="auto">
          <a:xfrm>
            <a:off x="222208" y="1066800"/>
            <a:ext cx="3577760" cy="2683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0294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231329"/>
            <a:ext cx="4800600" cy="1028699"/>
          </a:xfrm>
        </p:spPr>
        <p:txBody>
          <a:bodyPr>
            <a:normAutofit/>
          </a:bodyPr>
          <a:lstStyle/>
          <a:p>
            <a:pPr algn="ctr"/>
            <a:r>
              <a:rPr lang="en-US" sz="4800" b="1" dirty="0">
                <a:latin typeface="+mn-lt"/>
              </a:rPr>
              <a:t>Technology</a:t>
            </a:r>
          </a:p>
        </p:txBody>
      </p:sp>
      <p:sp>
        <p:nvSpPr>
          <p:cNvPr id="3" name="Content Placeholder 2"/>
          <p:cNvSpPr>
            <a:spLocks noGrp="1"/>
          </p:cNvSpPr>
          <p:nvPr>
            <p:ph idx="1"/>
          </p:nvPr>
        </p:nvSpPr>
        <p:spPr>
          <a:xfrm>
            <a:off x="3505200" y="1260029"/>
            <a:ext cx="4800600" cy="5366641"/>
          </a:xfrm>
        </p:spPr>
        <p:txBody>
          <a:bodyPr>
            <a:noAutofit/>
          </a:bodyPr>
          <a:lstStyle/>
          <a:p>
            <a:pPr>
              <a:lnSpc>
                <a:spcPct val="100000"/>
              </a:lnSpc>
              <a:spcBef>
                <a:spcPts val="0"/>
              </a:spcBef>
              <a:spcAft>
                <a:spcPts val="0"/>
              </a:spcAft>
            </a:pPr>
            <a:r>
              <a:rPr lang="en-US" sz="2800" dirty="0"/>
              <a:t>Must have home/evening access to the internet</a:t>
            </a:r>
          </a:p>
          <a:p>
            <a:pPr>
              <a:lnSpc>
                <a:spcPct val="100000"/>
              </a:lnSpc>
              <a:spcBef>
                <a:spcPts val="0"/>
              </a:spcBef>
              <a:spcAft>
                <a:spcPts val="0"/>
              </a:spcAft>
            </a:pPr>
            <a:r>
              <a:rPr lang="en-US" sz="2800" dirty="0"/>
              <a:t>SVGS open at 7 AM each school day with wireless access</a:t>
            </a:r>
          </a:p>
          <a:p>
            <a:pPr>
              <a:lnSpc>
                <a:spcPct val="100000"/>
              </a:lnSpc>
              <a:spcBef>
                <a:spcPts val="0"/>
              </a:spcBef>
              <a:spcAft>
                <a:spcPts val="0"/>
              </a:spcAft>
            </a:pPr>
            <a:r>
              <a:rPr lang="en-US" sz="2800" dirty="0"/>
              <a:t>School provided </a:t>
            </a:r>
            <a:r>
              <a:rPr lang="en-US" sz="2800" dirty="0" err="1"/>
              <a:t>chromebooks</a:t>
            </a:r>
            <a:r>
              <a:rPr lang="en-US" sz="2800" dirty="0"/>
              <a:t> work but do have some limitations </a:t>
            </a:r>
          </a:p>
          <a:p>
            <a:pPr>
              <a:lnSpc>
                <a:spcPct val="100000"/>
              </a:lnSpc>
              <a:spcBef>
                <a:spcPts val="0"/>
              </a:spcBef>
              <a:spcAft>
                <a:spcPts val="0"/>
              </a:spcAft>
            </a:pPr>
            <a:r>
              <a:rPr lang="en-US" sz="2800" dirty="0"/>
              <a:t>Access to Microsoft Office is preferable</a:t>
            </a:r>
          </a:p>
          <a:p>
            <a:pPr>
              <a:lnSpc>
                <a:spcPct val="100000"/>
              </a:lnSpc>
              <a:spcBef>
                <a:spcPts val="0"/>
              </a:spcBef>
              <a:spcAft>
                <a:spcPts val="0"/>
              </a:spcAft>
            </a:pPr>
            <a:r>
              <a:rPr lang="en-US" sz="2800" dirty="0"/>
              <a:t>Do not expect families to purchase a student computer</a:t>
            </a:r>
          </a:p>
          <a:p>
            <a:pPr>
              <a:lnSpc>
                <a:spcPct val="100000"/>
              </a:lnSpc>
              <a:spcBef>
                <a:spcPts val="0"/>
              </a:spcBef>
              <a:spcAft>
                <a:spcPts val="0"/>
              </a:spcAft>
            </a:pPr>
            <a:endParaRPr lang="en-US" sz="2800" dirty="0"/>
          </a:p>
          <a:p>
            <a:pPr marL="0" indent="0">
              <a:lnSpc>
                <a:spcPct val="100000"/>
              </a:lnSpc>
              <a:spcBef>
                <a:spcPts val="0"/>
              </a:spcBef>
              <a:spcAft>
                <a:spcPts val="0"/>
              </a:spcAft>
              <a:buNone/>
            </a:pPr>
            <a:endParaRPr lang="en-US" sz="2800" dirty="0"/>
          </a:p>
        </p:txBody>
      </p:sp>
      <p:pic>
        <p:nvPicPr>
          <p:cNvPr id="5" name="Picture 2">
            <a:extLst>
              <a:ext uri="{FF2B5EF4-FFF2-40B4-BE49-F238E27FC236}">
                <a16:creationId xmlns:a16="http://schemas.microsoft.com/office/drawing/2014/main" id="{8EA6CE3D-A8D6-4C3F-9991-BFDF3FCD15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892" b="11438"/>
          <a:stretch/>
        </p:blipFill>
        <p:spPr bwMode="auto">
          <a:xfrm>
            <a:off x="261367" y="231329"/>
            <a:ext cx="3010256" cy="319767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79" t="-5880" r="-1879" b="23526"/>
          <a:stretch/>
        </p:blipFill>
        <p:spPr bwMode="auto">
          <a:xfrm>
            <a:off x="261367" y="3229625"/>
            <a:ext cx="3095294" cy="3397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643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800100" y="304800"/>
            <a:ext cx="2286000" cy="946241"/>
          </a:xfrm>
        </p:spPr>
        <p:txBody>
          <a:bodyPr>
            <a:normAutofit/>
          </a:bodyPr>
          <a:lstStyle/>
          <a:p>
            <a:pPr algn="ctr"/>
            <a:r>
              <a:rPr lang="en-US" sz="4800" b="1" dirty="0">
                <a:latin typeface="+mn-lt"/>
              </a:rPr>
              <a:t>Fees</a:t>
            </a:r>
          </a:p>
        </p:txBody>
      </p:sp>
      <p:sp>
        <p:nvSpPr>
          <p:cNvPr id="5" name="Content Placeholder 4"/>
          <p:cNvSpPr>
            <a:spLocks noGrp="1"/>
          </p:cNvSpPr>
          <p:nvPr>
            <p:ph idx="1"/>
          </p:nvPr>
        </p:nvSpPr>
        <p:spPr>
          <a:xfrm>
            <a:off x="3886200" y="685800"/>
            <a:ext cx="5105400" cy="6172200"/>
          </a:xfrm>
          <a:ln>
            <a:noFill/>
          </a:ln>
        </p:spPr>
        <p:txBody>
          <a:bodyPr>
            <a:noAutofit/>
          </a:bodyPr>
          <a:lstStyle/>
          <a:p>
            <a:r>
              <a:rPr lang="en-US" sz="2800" dirty="0"/>
              <a:t>Studio/Lab/Tech fees ($15)</a:t>
            </a:r>
          </a:p>
          <a:p>
            <a:r>
              <a:rPr lang="en-US" sz="2800" dirty="0"/>
              <a:t>AP classes</a:t>
            </a:r>
          </a:p>
          <a:p>
            <a:pPr lvl="1"/>
            <a:r>
              <a:rPr lang="en-US" sz="2800" dirty="0"/>
              <a:t>$96 per exam invoiced in November</a:t>
            </a:r>
          </a:p>
          <a:p>
            <a:r>
              <a:rPr lang="en-US" sz="2800" dirty="0"/>
              <a:t>Dual Enrollment (DE) classes</a:t>
            </a:r>
          </a:p>
          <a:p>
            <a:pPr lvl="1"/>
            <a:r>
              <a:rPr lang="en-US" sz="2800" dirty="0"/>
              <a:t> Tuition VARIES</a:t>
            </a:r>
          </a:p>
          <a:p>
            <a:pPr lvl="1"/>
            <a:r>
              <a:rPr lang="en-US" sz="2800" dirty="0"/>
              <a:t> See course pre-registration form </a:t>
            </a:r>
          </a:p>
          <a:p>
            <a:pPr lvl="1"/>
            <a:r>
              <a:rPr lang="en-US" sz="2800" dirty="0"/>
              <a:t> Fall tuition invoiced in August </a:t>
            </a:r>
          </a:p>
          <a:p>
            <a:pPr lvl="1"/>
            <a:r>
              <a:rPr lang="en-US" sz="2800" dirty="0"/>
              <a:t> Spring tuition invoiced in January</a:t>
            </a:r>
          </a:p>
          <a:p>
            <a:r>
              <a:rPr lang="en-US" sz="2800" dirty="0"/>
              <a:t>Payment Plans available</a:t>
            </a:r>
          </a:p>
          <a:p>
            <a:r>
              <a:rPr lang="en-US" sz="2800" dirty="0"/>
              <a:t>Limited Financial aid available from PSAC based on need</a:t>
            </a:r>
          </a:p>
        </p:txBody>
      </p:sp>
      <p:pic>
        <p:nvPicPr>
          <p:cNvPr id="3" name="Picture 2">
            <a:extLst>
              <a:ext uri="{FF2B5EF4-FFF2-40B4-BE49-F238E27FC236}">
                <a16:creationId xmlns:a16="http://schemas.microsoft.com/office/drawing/2014/main" id="{EA4D400E-943D-4D13-87D2-D003B391C07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889" t="15536" r="15556"/>
          <a:stretch/>
        </p:blipFill>
        <p:spPr>
          <a:xfrm>
            <a:off x="190500" y="1442854"/>
            <a:ext cx="3505200" cy="5224646"/>
          </a:xfrm>
          <a:prstGeom prst="rect">
            <a:avLst/>
          </a:prstGeom>
        </p:spPr>
      </p:pic>
    </p:spTree>
    <p:extLst>
      <p:ext uri="{BB962C8B-B14F-4D97-AF65-F5344CB8AC3E}">
        <p14:creationId xmlns:p14="http://schemas.microsoft.com/office/powerpoint/2010/main" val="31263547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0200" y="304800"/>
            <a:ext cx="6096000" cy="838200"/>
          </a:xfrm>
        </p:spPr>
        <p:txBody>
          <a:bodyPr>
            <a:normAutofit/>
          </a:bodyPr>
          <a:lstStyle/>
          <a:p>
            <a:pPr algn="ctr"/>
            <a:r>
              <a:rPr lang="en-US" sz="4800" b="1" dirty="0">
                <a:latin typeface="Calibri" panose="020F0502020204030204" pitchFamily="34" charset="0"/>
                <a:cs typeface="Calibri" panose="020F0502020204030204" pitchFamily="34" charset="0"/>
              </a:rPr>
              <a:t>Questions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29" y="1295400"/>
            <a:ext cx="8888371" cy="5181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04800"/>
            <a:ext cx="9144000" cy="1600200"/>
          </a:xfrm>
        </p:spPr>
        <p:txBody>
          <a:bodyPr>
            <a:normAutofit/>
          </a:bodyPr>
          <a:lstStyle/>
          <a:p>
            <a:pPr algn="ctr"/>
            <a:r>
              <a:rPr lang="en-US" sz="4800" b="1" dirty="0">
                <a:latin typeface="Calibri" panose="020F0502020204030204" pitchFamily="34" charset="0"/>
                <a:cs typeface="Calibri" panose="020F0502020204030204" pitchFamily="34" charset="0"/>
              </a:rPr>
              <a:t>Summer Work for STEM Students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981200" y="1371600"/>
            <a:ext cx="5181600" cy="5181600"/>
          </a:xfrm>
          <a:prstGeom prst="rect">
            <a:avLst/>
          </a:prstGeom>
        </p:spPr>
      </p:pic>
    </p:spTree>
    <p:extLst>
      <p:ext uri="{BB962C8B-B14F-4D97-AF65-F5344CB8AC3E}">
        <p14:creationId xmlns:p14="http://schemas.microsoft.com/office/powerpoint/2010/main" val="1177425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7851"/>
            <a:ext cx="2667000" cy="6462297"/>
          </a:xfrm>
        </p:spPr>
        <p:txBody>
          <a:bodyPr>
            <a:normAutofit fontScale="90000"/>
          </a:bodyPr>
          <a:lstStyle/>
          <a:p>
            <a:pPr fontAlgn="base"/>
            <a:r>
              <a:rPr lang="en-US" sz="3100" dirty="0">
                <a:latin typeface="+mn-lt"/>
              </a:rPr>
              <a:t>Two roads diverged in a wood, and I—</a:t>
            </a:r>
            <a:br>
              <a:rPr lang="en-US" sz="3100" dirty="0">
                <a:latin typeface="+mn-lt"/>
              </a:rPr>
            </a:br>
            <a:br>
              <a:rPr lang="en-US" sz="3100" dirty="0">
                <a:latin typeface="+mn-lt"/>
              </a:rPr>
            </a:br>
            <a:r>
              <a:rPr lang="en-US" sz="3100" dirty="0">
                <a:latin typeface="+mn-lt"/>
              </a:rPr>
              <a:t>I took the one less traveled by,</a:t>
            </a:r>
            <a:br>
              <a:rPr lang="en-US" sz="3100" dirty="0">
                <a:latin typeface="+mn-lt"/>
              </a:rPr>
            </a:br>
            <a:br>
              <a:rPr lang="en-US" sz="3100" dirty="0">
                <a:latin typeface="+mn-lt"/>
              </a:rPr>
            </a:br>
            <a:r>
              <a:rPr lang="en-US" sz="3100" dirty="0">
                <a:latin typeface="+mn-lt"/>
              </a:rPr>
              <a:t>And that has made all the difference.</a:t>
            </a:r>
            <a:br>
              <a:rPr lang="en-US" sz="3100" dirty="0">
                <a:latin typeface="+mn-lt"/>
              </a:rPr>
            </a:br>
            <a:r>
              <a:rPr lang="en-US" sz="3100" dirty="0">
                <a:latin typeface="+mn-lt"/>
              </a:rPr>
              <a:t>      Robert Frost</a:t>
            </a:r>
            <a:br>
              <a:rPr lang="en-US" sz="3100" dirty="0"/>
            </a:br>
            <a:br>
              <a:rPr lang="en-US" sz="3100" dirty="0"/>
            </a:br>
            <a:br>
              <a:rPr lang="en-US" sz="3100" dirty="0"/>
            </a:br>
            <a:r>
              <a:rPr lang="en-US" sz="3100" dirty="0">
                <a:latin typeface="+mn-lt"/>
              </a:rPr>
              <a:t>Welcome to </a:t>
            </a:r>
            <a:br>
              <a:rPr lang="en-US" sz="3100" dirty="0">
                <a:latin typeface="+mn-lt"/>
              </a:rPr>
            </a:br>
            <a:r>
              <a:rPr lang="en-US" sz="3100" dirty="0">
                <a:latin typeface="+mn-lt"/>
              </a:rPr>
              <a:t>this Journey!</a:t>
            </a:r>
            <a:br>
              <a:rPr lang="en-US" sz="3100" dirty="0">
                <a:latin typeface="+mn-lt"/>
              </a:rPr>
            </a:br>
            <a:endParaRPr lang="en-US" sz="3100" dirty="0">
              <a:solidFill>
                <a:schemeClr val="accent5">
                  <a:lumMod val="50000"/>
                </a:schemeClr>
              </a:solidFill>
              <a:latin typeface="+mn-lt"/>
            </a:endParaRPr>
          </a:p>
        </p:txBody>
      </p:sp>
      <p:pic>
        <p:nvPicPr>
          <p:cNvPr id="7" name="Picture Placeholder 6"/>
          <p:cNvPicPr>
            <a:picLocks noGrp="1" noChangeAspect="1"/>
          </p:cNvPicPr>
          <p:nvPr>
            <p:ph type="pic" idx="1"/>
          </p:nvPr>
        </p:nvPicPr>
        <p:blipFill>
          <a:blip r:embed="rId3"/>
          <a:srcRect l="21863" r="21863"/>
          <a:stretch>
            <a:fillRect/>
          </a:stretch>
        </p:blipFill>
        <p:spPr>
          <a:xfrm>
            <a:off x="2971234" y="197851"/>
            <a:ext cx="6138130" cy="6462297"/>
          </a:xfrm>
          <a:prstGeom prst="rect">
            <a:avLst/>
          </a:prstGeom>
        </p:spPr>
      </p:pic>
    </p:spTree>
    <p:extLst>
      <p:ext uri="{BB962C8B-B14F-4D97-AF65-F5344CB8AC3E}">
        <p14:creationId xmlns:p14="http://schemas.microsoft.com/office/powerpoint/2010/main" val="2551429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11057</TotalTime>
  <Words>4019</Words>
  <Application>Microsoft Office PowerPoint</Application>
  <PresentationFormat>Letter Paper (8.5x11 in)</PresentationFormat>
  <Paragraphs>590</Paragraphs>
  <Slides>33</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Adobe Caslon Pro Bold</vt:lpstr>
      <vt:lpstr>Arial</vt:lpstr>
      <vt:lpstr>Calibri</vt:lpstr>
      <vt:lpstr>Calibri Light</vt:lpstr>
      <vt:lpstr>Calisto MT</vt:lpstr>
      <vt:lpstr>Tahoma</vt:lpstr>
      <vt:lpstr>Times New Roman</vt:lpstr>
      <vt:lpstr>Wingdings</vt:lpstr>
      <vt:lpstr>Office Theme</vt:lpstr>
      <vt:lpstr>Welcome to SVGS! </vt:lpstr>
      <vt:lpstr>SVGS “Mission” </vt:lpstr>
      <vt:lpstr>SVGS “Skills for the Ages”</vt:lpstr>
      <vt:lpstr>Expectations of Students</vt:lpstr>
      <vt:lpstr>SVGS “Legacy”</vt:lpstr>
      <vt:lpstr>Guidance for Parents</vt:lpstr>
      <vt:lpstr>Making the Next Move...</vt:lpstr>
      <vt:lpstr>PowerPoint Presentation</vt:lpstr>
      <vt:lpstr>Depth and Quality of Work </vt:lpstr>
      <vt:lpstr> Our “Equation for Success”</vt:lpstr>
      <vt:lpstr>PowerPoint Presentation</vt:lpstr>
      <vt:lpstr>PowerPoint Presentation</vt:lpstr>
      <vt:lpstr>Organization</vt:lpstr>
      <vt:lpstr>Time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MATH &amp; SCIENCE</vt:lpstr>
      <vt:lpstr>RESEARCH, TECHNOLOGY, &amp; ENGINEERING</vt:lpstr>
      <vt:lpstr>PowerPoint Presentation</vt:lpstr>
      <vt:lpstr>PowerPoint Presentation</vt:lpstr>
      <vt:lpstr>PowerPoint Presentation</vt:lpstr>
      <vt:lpstr>PowerPoint Presentation</vt:lpstr>
      <vt:lpstr>Transportation</vt:lpstr>
      <vt:lpstr>Technology</vt:lpstr>
      <vt:lpstr>Fees</vt:lpstr>
      <vt:lpstr>PowerPoint Presentation</vt:lpstr>
      <vt:lpstr>PowerPoint Presentation</vt:lpstr>
      <vt:lpstr>Two roads diverged in a wood, and I—  I took the one less traveled by,  And that has made all the difference.       Robert Frost   Welcome to  this Journey! </vt:lpstr>
    </vt:vector>
  </TitlesOfParts>
  <Company>CSVRGS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 Shenandoah Valley Regional Governor’s School</dc:title>
  <dc:creator>Director</dc:creator>
  <cp:lastModifiedBy>Brown, Shannon M.</cp:lastModifiedBy>
  <cp:revision>313</cp:revision>
  <cp:lastPrinted>2022-04-19T20:56:44Z</cp:lastPrinted>
  <dcterms:created xsi:type="dcterms:W3CDTF">1997-12-11T19:09:56Z</dcterms:created>
  <dcterms:modified xsi:type="dcterms:W3CDTF">2022-04-21T14:42:11Z</dcterms:modified>
</cp:coreProperties>
</file>