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1" r:id="rId1"/>
  </p:sldMasterIdLst>
  <p:notesMasterIdLst>
    <p:notesMasterId r:id="rId31"/>
  </p:notesMasterIdLst>
  <p:handoutMasterIdLst>
    <p:handoutMasterId r:id="rId32"/>
  </p:handoutMasterIdLst>
  <p:sldIdLst>
    <p:sldId id="331" r:id="rId2"/>
    <p:sldId id="312" r:id="rId3"/>
    <p:sldId id="463" r:id="rId4"/>
    <p:sldId id="310" r:id="rId5"/>
    <p:sldId id="421" r:id="rId6"/>
    <p:sldId id="464" r:id="rId7"/>
    <p:sldId id="414" r:id="rId8"/>
    <p:sldId id="465" r:id="rId9"/>
    <p:sldId id="415" r:id="rId10"/>
    <p:sldId id="429" r:id="rId11"/>
    <p:sldId id="458" r:id="rId12"/>
    <p:sldId id="423" r:id="rId13"/>
    <p:sldId id="427" r:id="rId14"/>
    <p:sldId id="406" r:id="rId15"/>
    <p:sldId id="453" r:id="rId16"/>
    <p:sldId id="456" r:id="rId17"/>
    <p:sldId id="461" r:id="rId18"/>
    <p:sldId id="469" r:id="rId19"/>
    <p:sldId id="470" r:id="rId20"/>
    <p:sldId id="471" r:id="rId21"/>
    <p:sldId id="468" r:id="rId22"/>
    <p:sldId id="441" r:id="rId23"/>
    <p:sldId id="435" r:id="rId24"/>
    <p:sldId id="459" r:id="rId25"/>
    <p:sldId id="460" r:id="rId26"/>
    <p:sldId id="436" r:id="rId27"/>
    <p:sldId id="466" r:id="rId28"/>
    <p:sldId id="438" r:id="rId29"/>
    <p:sldId id="381" r:id="rId30"/>
  </p:sldIdLst>
  <p:sldSz cx="9144000" cy="6858000" type="letter"/>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009999"/>
    <a:srgbClr val="CC00CC"/>
    <a:srgbClr val="11BAC7"/>
    <a:srgbClr val="BBDFF3"/>
    <a:srgbClr val="B8DDF2"/>
    <a:srgbClr val="88C7EA"/>
    <a:srgbClr val="FF33CC"/>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571" autoAdjust="0"/>
  </p:normalViewPr>
  <p:slideViewPr>
    <p:cSldViewPr snapToGrid="0">
      <p:cViewPr varScale="1">
        <p:scale>
          <a:sx n="77" d="100"/>
          <a:sy n="77" d="100"/>
        </p:scale>
        <p:origin x="2604" y="90"/>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own, Shannon M." userId="19e51f72-e012-4b3b-891d-a083e65f501b" providerId="ADAL" clId="{1BAE9433-202F-42FF-A830-1517993DD7B7}"/>
    <pc:docChg chg="custSel delSld modSld">
      <pc:chgData name="Brown, Shannon M." userId="19e51f72-e012-4b3b-891d-a083e65f501b" providerId="ADAL" clId="{1BAE9433-202F-42FF-A830-1517993DD7B7}" dt="2023-04-22T11:56:56.113" v="171" actId="6549"/>
      <pc:docMkLst>
        <pc:docMk/>
      </pc:docMkLst>
      <pc:sldChg chg="modNotesTx">
        <pc:chgData name="Brown, Shannon M." userId="19e51f72-e012-4b3b-891d-a083e65f501b" providerId="ADAL" clId="{1BAE9433-202F-42FF-A830-1517993DD7B7}" dt="2023-04-22T11:50:06.401" v="121" actId="20577"/>
        <pc:sldMkLst>
          <pc:docMk/>
          <pc:sldMk cId="0" sldId="310"/>
        </pc:sldMkLst>
      </pc:sldChg>
      <pc:sldChg chg="modNotesTx">
        <pc:chgData name="Brown, Shannon M." userId="19e51f72-e012-4b3b-891d-a083e65f501b" providerId="ADAL" clId="{1BAE9433-202F-42FF-A830-1517993DD7B7}" dt="2023-04-22T11:48:05.248" v="0" actId="6549"/>
        <pc:sldMkLst>
          <pc:docMk/>
          <pc:sldMk cId="0" sldId="312"/>
        </pc:sldMkLst>
      </pc:sldChg>
      <pc:sldChg chg="modNotesTx">
        <pc:chgData name="Brown, Shannon M." userId="19e51f72-e012-4b3b-891d-a083e65f501b" providerId="ADAL" clId="{1BAE9433-202F-42FF-A830-1517993DD7B7}" dt="2023-04-22T11:56:56.113" v="171" actId="6549"/>
        <pc:sldMkLst>
          <pc:docMk/>
          <pc:sldMk cId="0" sldId="331"/>
        </pc:sldMkLst>
      </pc:sldChg>
      <pc:sldChg chg="del">
        <pc:chgData name="Brown, Shannon M." userId="19e51f72-e012-4b3b-891d-a083e65f501b" providerId="ADAL" clId="{1BAE9433-202F-42FF-A830-1517993DD7B7}" dt="2023-04-22T11:48:16.873" v="1" actId="2696"/>
        <pc:sldMkLst>
          <pc:docMk/>
          <pc:sldMk cId="0" sldId="332"/>
        </pc:sldMkLst>
      </pc:sldChg>
      <pc:sldChg chg="modNotesTx">
        <pc:chgData name="Brown, Shannon M." userId="19e51f72-e012-4b3b-891d-a083e65f501b" providerId="ADAL" clId="{1BAE9433-202F-42FF-A830-1517993DD7B7}" dt="2023-04-22T11:55:54.109" v="165" actId="6549"/>
        <pc:sldMkLst>
          <pc:docMk/>
          <pc:sldMk cId="0" sldId="381"/>
        </pc:sldMkLst>
      </pc:sldChg>
      <pc:sldChg chg="modNotesTx">
        <pc:chgData name="Brown, Shannon M." userId="19e51f72-e012-4b3b-891d-a083e65f501b" providerId="ADAL" clId="{1BAE9433-202F-42FF-A830-1517993DD7B7}" dt="2023-04-22T11:53:42.032" v="148" actId="6549"/>
        <pc:sldMkLst>
          <pc:docMk/>
          <pc:sldMk cId="0" sldId="406"/>
        </pc:sldMkLst>
      </pc:sldChg>
      <pc:sldChg chg="del">
        <pc:chgData name="Brown, Shannon M." userId="19e51f72-e012-4b3b-891d-a083e65f501b" providerId="ADAL" clId="{1BAE9433-202F-42FF-A830-1517993DD7B7}" dt="2023-04-22T11:53:12.208" v="144" actId="2696"/>
        <pc:sldMkLst>
          <pc:docMk/>
          <pc:sldMk cId="2443556511" sldId="412"/>
        </pc:sldMkLst>
      </pc:sldChg>
      <pc:sldChg chg="modNotesTx">
        <pc:chgData name="Brown, Shannon M." userId="19e51f72-e012-4b3b-891d-a083e65f501b" providerId="ADAL" clId="{1BAE9433-202F-42FF-A830-1517993DD7B7}" dt="2023-04-22T11:51:34.730" v="131" actId="6549"/>
        <pc:sldMkLst>
          <pc:docMk/>
          <pc:sldMk cId="439239530" sldId="414"/>
        </pc:sldMkLst>
      </pc:sldChg>
      <pc:sldChg chg="modNotesTx">
        <pc:chgData name="Brown, Shannon M." userId="19e51f72-e012-4b3b-891d-a083e65f501b" providerId="ADAL" clId="{1BAE9433-202F-42FF-A830-1517993DD7B7}" dt="2023-04-22T11:52:30.481" v="142" actId="20577"/>
        <pc:sldMkLst>
          <pc:docMk/>
          <pc:sldMk cId="3140960958" sldId="415"/>
        </pc:sldMkLst>
      </pc:sldChg>
      <pc:sldChg chg="modNotesTx">
        <pc:chgData name="Brown, Shannon M." userId="19e51f72-e012-4b3b-891d-a083e65f501b" providerId="ADAL" clId="{1BAE9433-202F-42FF-A830-1517993DD7B7}" dt="2023-04-22T11:50:45.685" v="127" actId="20577"/>
        <pc:sldMkLst>
          <pc:docMk/>
          <pc:sldMk cId="0" sldId="421"/>
        </pc:sldMkLst>
      </pc:sldChg>
      <pc:sldChg chg="modNotesTx">
        <pc:chgData name="Brown, Shannon M." userId="19e51f72-e012-4b3b-891d-a083e65f501b" providerId="ADAL" clId="{1BAE9433-202F-42FF-A830-1517993DD7B7}" dt="2023-04-22T11:53:27.630" v="146" actId="6549"/>
        <pc:sldMkLst>
          <pc:docMk/>
          <pc:sldMk cId="0" sldId="423"/>
        </pc:sldMkLst>
      </pc:sldChg>
      <pc:sldChg chg="modNotesTx">
        <pc:chgData name="Brown, Shannon M." userId="19e51f72-e012-4b3b-891d-a083e65f501b" providerId="ADAL" clId="{1BAE9433-202F-42FF-A830-1517993DD7B7}" dt="2023-04-22T11:53:34.874" v="147" actId="6549"/>
        <pc:sldMkLst>
          <pc:docMk/>
          <pc:sldMk cId="0" sldId="427"/>
        </pc:sldMkLst>
      </pc:sldChg>
      <pc:sldChg chg="modNotesTx">
        <pc:chgData name="Brown, Shannon M." userId="19e51f72-e012-4b3b-891d-a083e65f501b" providerId="ADAL" clId="{1BAE9433-202F-42FF-A830-1517993DD7B7}" dt="2023-04-22T11:52:37.476" v="143" actId="6549"/>
        <pc:sldMkLst>
          <pc:docMk/>
          <pc:sldMk cId="0" sldId="429"/>
        </pc:sldMkLst>
      </pc:sldChg>
      <pc:sldChg chg="del">
        <pc:chgData name="Brown, Shannon M." userId="19e51f72-e012-4b3b-891d-a083e65f501b" providerId="ADAL" clId="{1BAE9433-202F-42FF-A830-1517993DD7B7}" dt="2023-04-22T11:48:20.633" v="2" actId="2696"/>
        <pc:sldMkLst>
          <pc:docMk/>
          <pc:sldMk cId="1757698552" sldId="431"/>
        </pc:sldMkLst>
      </pc:sldChg>
      <pc:sldChg chg="modNotesTx">
        <pc:chgData name="Brown, Shannon M." userId="19e51f72-e012-4b3b-891d-a083e65f501b" providerId="ADAL" clId="{1BAE9433-202F-42FF-A830-1517993DD7B7}" dt="2023-04-22T11:55:19.560" v="159" actId="6549"/>
        <pc:sldMkLst>
          <pc:docMk/>
          <pc:sldMk cId="3606096621" sldId="435"/>
        </pc:sldMkLst>
      </pc:sldChg>
      <pc:sldChg chg="modNotesTx">
        <pc:chgData name="Brown, Shannon M." userId="19e51f72-e012-4b3b-891d-a083e65f501b" providerId="ADAL" clId="{1BAE9433-202F-42FF-A830-1517993DD7B7}" dt="2023-04-22T11:55:36.068" v="162" actId="6549"/>
        <pc:sldMkLst>
          <pc:docMk/>
          <pc:sldMk cId="3703029484" sldId="436"/>
        </pc:sldMkLst>
      </pc:sldChg>
      <pc:sldChg chg="modNotesTx">
        <pc:chgData name="Brown, Shannon M." userId="19e51f72-e012-4b3b-891d-a083e65f501b" providerId="ADAL" clId="{1BAE9433-202F-42FF-A830-1517993DD7B7}" dt="2023-04-22T11:55:49.840" v="164" actId="6549"/>
        <pc:sldMkLst>
          <pc:docMk/>
          <pc:sldMk cId="3126354753" sldId="438"/>
        </pc:sldMkLst>
      </pc:sldChg>
      <pc:sldChg chg="del">
        <pc:chgData name="Brown, Shannon M." userId="19e51f72-e012-4b3b-891d-a083e65f501b" providerId="ADAL" clId="{1BAE9433-202F-42FF-A830-1517993DD7B7}" dt="2023-04-22T11:50:33.337" v="123" actId="2696"/>
        <pc:sldMkLst>
          <pc:docMk/>
          <pc:sldMk cId="3311862439" sldId="439"/>
        </pc:sldMkLst>
      </pc:sldChg>
      <pc:sldChg chg="modNotesTx">
        <pc:chgData name="Brown, Shannon M." userId="19e51f72-e012-4b3b-891d-a083e65f501b" providerId="ADAL" clId="{1BAE9433-202F-42FF-A830-1517993DD7B7}" dt="2023-04-22T11:55:13.258" v="158" actId="6549"/>
        <pc:sldMkLst>
          <pc:docMk/>
          <pc:sldMk cId="2590275797" sldId="441"/>
        </pc:sldMkLst>
      </pc:sldChg>
      <pc:sldChg chg="del">
        <pc:chgData name="Brown, Shannon M." userId="19e51f72-e012-4b3b-891d-a083e65f501b" providerId="ADAL" clId="{1BAE9433-202F-42FF-A830-1517993DD7B7}" dt="2023-04-22T11:50:29.540" v="122" actId="2696"/>
        <pc:sldMkLst>
          <pc:docMk/>
          <pc:sldMk cId="444295396" sldId="448"/>
        </pc:sldMkLst>
      </pc:sldChg>
      <pc:sldChg chg="del">
        <pc:chgData name="Brown, Shannon M." userId="19e51f72-e012-4b3b-891d-a083e65f501b" providerId="ADAL" clId="{1BAE9433-202F-42FF-A830-1517993DD7B7}" dt="2023-04-22T11:56:03.386" v="166" actId="2696"/>
        <pc:sldMkLst>
          <pc:docMk/>
          <pc:sldMk cId="2551429361" sldId="450"/>
        </pc:sldMkLst>
      </pc:sldChg>
      <pc:sldChg chg="modNotesTx">
        <pc:chgData name="Brown, Shannon M." userId="19e51f72-e012-4b3b-891d-a083e65f501b" providerId="ADAL" clId="{1BAE9433-202F-42FF-A830-1517993DD7B7}" dt="2023-04-22T11:53:48.602" v="149" actId="6549"/>
        <pc:sldMkLst>
          <pc:docMk/>
          <pc:sldMk cId="2578567910" sldId="453"/>
        </pc:sldMkLst>
      </pc:sldChg>
      <pc:sldChg chg="modNotesTx">
        <pc:chgData name="Brown, Shannon M." userId="19e51f72-e012-4b3b-891d-a083e65f501b" providerId="ADAL" clId="{1BAE9433-202F-42FF-A830-1517993DD7B7}" dt="2023-04-22T11:53:52.920" v="150" actId="6549"/>
        <pc:sldMkLst>
          <pc:docMk/>
          <pc:sldMk cId="160498527" sldId="456"/>
        </pc:sldMkLst>
      </pc:sldChg>
      <pc:sldChg chg="del modNotesTx">
        <pc:chgData name="Brown, Shannon M." userId="19e51f72-e012-4b3b-891d-a083e65f501b" providerId="ADAL" clId="{1BAE9433-202F-42FF-A830-1517993DD7B7}" dt="2023-04-22T11:54:08.238" v="152" actId="2696"/>
        <pc:sldMkLst>
          <pc:docMk/>
          <pc:sldMk cId="2213480267" sldId="457"/>
        </pc:sldMkLst>
      </pc:sldChg>
      <pc:sldChg chg="modNotesTx">
        <pc:chgData name="Brown, Shannon M." userId="19e51f72-e012-4b3b-891d-a083e65f501b" providerId="ADAL" clId="{1BAE9433-202F-42FF-A830-1517993DD7B7}" dt="2023-04-22T11:53:19.528" v="145" actId="6549"/>
        <pc:sldMkLst>
          <pc:docMk/>
          <pc:sldMk cId="601642165" sldId="458"/>
        </pc:sldMkLst>
      </pc:sldChg>
      <pc:sldChg chg="modNotesTx">
        <pc:chgData name="Brown, Shannon M." userId="19e51f72-e012-4b3b-891d-a083e65f501b" providerId="ADAL" clId="{1BAE9433-202F-42FF-A830-1517993DD7B7}" dt="2023-04-22T11:55:25.343" v="160" actId="6549"/>
        <pc:sldMkLst>
          <pc:docMk/>
          <pc:sldMk cId="3641368094" sldId="459"/>
        </pc:sldMkLst>
      </pc:sldChg>
      <pc:sldChg chg="modNotesTx">
        <pc:chgData name="Brown, Shannon M." userId="19e51f72-e012-4b3b-891d-a083e65f501b" providerId="ADAL" clId="{1BAE9433-202F-42FF-A830-1517993DD7B7}" dt="2023-04-22T11:55:30.520" v="161" actId="6549"/>
        <pc:sldMkLst>
          <pc:docMk/>
          <pc:sldMk cId="1991856025" sldId="460"/>
        </pc:sldMkLst>
      </pc:sldChg>
      <pc:sldChg chg="modNotesTx">
        <pc:chgData name="Brown, Shannon M." userId="19e51f72-e012-4b3b-891d-a083e65f501b" providerId="ADAL" clId="{1BAE9433-202F-42FF-A830-1517993DD7B7}" dt="2023-04-22T11:54:29.878" v="153" actId="6549"/>
        <pc:sldMkLst>
          <pc:docMk/>
          <pc:sldMk cId="1702202199" sldId="461"/>
        </pc:sldMkLst>
      </pc:sldChg>
      <pc:sldChg chg="modNotesTx">
        <pc:chgData name="Brown, Shannon M." userId="19e51f72-e012-4b3b-891d-a083e65f501b" providerId="ADAL" clId="{1BAE9433-202F-42FF-A830-1517993DD7B7}" dt="2023-04-22T11:48:49.719" v="6" actId="6549"/>
        <pc:sldMkLst>
          <pc:docMk/>
          <pc:sldMk cId="2283293076" sldId="463"/>
        </pc:sldMkLst>
      </pc:sldChg>
      <pc:sldChg chg="modNotesTx">
        <pc:chgData name="Brown, Shannon M." userId="19e51f72-e012-4b3b-891d-a083e65f501b" providerId="ADAL" clId="{1BAE9433-202F-42FF-A830-1517993DD7B7}" dt="2023-04-22T11:51:19.023" v="128" actId="6549"/>
        <pc:sldMkLst>
          <pc:docMk/>
          <pc:sldMk cId="2850822649" sldId="464"/>
        </pc:sldMkLst>
      </pc:sldChg>
      <pc:sldChg chg="modNotesTx">
        <pc:chgData name="Brown, Shannon M." userId="19e51f72-e012-4b3b-891d-a083e65f501b" providerId="ADAL" clId="{1BAE9433-202F-42FF-A830-1517993DD7B7}" dt="2023-04-22T11:51:45.026" v="132" actId="6549"/>
        <pc:sldMkLst>
          <pc:docMk/>
          <pc:sldMk cId="4168835131" sldId="465"/>
        </pc:sldMkLst>
      </pc:sldChg>
      <pc:sldChg chg="modNotesTx">
        <pc:chgData name="Brown, Shannon M." userId="19e51f72-e012-4b3b-891d-a083e65f501b" providerId="ADAL" clId="{1BAE9433-202F-42FF-A830-1517993DD7B7}" dt="2023-04-22T11:55:41.380" v="163" actId="6549"/>
        <pc:sldMkLst>
          <pc:docMk/>
          <pc:sldMk cId="3530643594" sldId="466"/>
        </pc:sldMkLst>
      </pc:sldChg>
      <pc:sldChg chg="modNotesTx">
        <pc:chgData name="Brown, Shannon M." userId="19e51f72-e012-4b3b-891d-a083e65f501b" providerId="ADAL" clId="{1BAE9433-202F-42FF-A830-1517993DD7B7}" dt="2023-04-22T11:55:06.832" v="157" actId="6549"/>
        <pc:sldMkLst>
          <pc:docMk/>
          <pc:sldMk cId="1177425521" sldId="468"/>
        </pc:sldMkLst>
      </pc:sldChg>
      <pc:sldChg chg="modNotesTx">
        <pc:chgData name="Brown, Shannon M." userId="19e51f72-e012-4b3b-891d-a083e65f501b" providerId="ADAL" clId="{1BAE9433-202F-42FF-A830-1517993DD7B7}" dt="2023-04-22T11:54:36.744" v="154" actId="6549"/>
        <pc:sldMkLst>
          <pc:docMk/>
          <pc:sldMk cId="2981364302" sldId="469"/>
        </pc:sldMkLst>
      </pc:sldChg>
      <pc:sldChg chg="modNotesTx">
        <pc:chgData name="Brown, Shannon M." userId="19e51f72-e012-4b3b-891d-a083e65f501b" providerId="ADAL" clId="{1BAE9433-202F-42FF-A830-1517993DD7B7}" dt="2023-04-22T11:54:43.198" v="155" actId="6549"/>
        <pc:sldMkLst>
          <pc:docMk/>
          <pc:sldMk cId="3568976013" sldId="470"/>
        </pc:sldMkLst>
      </pc:sldChg>
      <pc:sldChg chg="modNotesTx">
        <pc:chgData name="Brown, Shannon M." userId="19e51f72-e012-4b3b-891d-a083e65f501b" providerId="ADAL" clId="{1BAE9433-202F-42FF-A830-1517993DD7B7}" dt="2023-04-22T11:55:02.360" v="156" actId="6549"/>
        <pc:sldMkLst>
          <pc:docMk/>
          <pc:sldMk cId="2758653362" sldId="47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3037840" cy="474846"/>
          </a:xfrm>
          <a:prstGeom prst="rect">
            <a:avLst/>
          </a:prstGeom>
          <a:noFill/>
          <a:ln w="9525">
            <a:noFill/>
            <a:miter lim="800000"/>
            <a:headEnd/>
            <a:tailEnd/>
          </a:ln>
          <a:effectLst/>
        </p:spPr>
        <p:txBody>
          <a:bodyPr vert="horz" wrap="square" lIns="92847" tIns="46424" rIns="92847" bIns="46424" numCol="1" anchor="t" anchorCtr="0" compatLnSpc="1">
            <a:prstTxWarp prst="textNoShape">
              <a:avLst/>
            </a:prstTxWarp>
          </a:bodyPr>
          <a:lstStyle>
            <a:lvl1pPr>
              <a:defRPr sz="1200">
                <a:latin typeface="Times New Roman" pitchFamily="18" charset="0"/>
              </a:defRPr>
            </a:lvl1pPr>
          </a:lstStyle>
          <a:p>
            <a:endParaRPr lang="en-US"/>
          </a:p>
        </p:txBody>
      </p:sp>
      <p:sp>
        <p:nvSpPr>
          <p:cNvPr id="51203" name="Rectangle 3"/>
          <p:cNvSpPr>
            <a:spLocks noGrp="1" noChangeArrowheads="1"/>
          </p:cNvSpPr>
          <p:nvPr>
            <p:ph type="dt" sz="quarter" idx="1"/>
          </p:nvPr>
        </p:nvSpPr>
        <p:spPr bwMode="auto">
          <a:xfrm>
            <a:off x="3972560" y="0"/>
            <a:ext cx="3037840" cy="474846"/>
          </a:xfrm>
          <a:prstGeom prst="rect">
            <a:avLst/>
          </a:prstGeom>
          <a:noFill/>
          <a:ln w="9525">
            <a:noFill/>
            <a:miter lim="800000"/>
            <a:headEnd/>
            <a:tailEnd/>
          </a:ln>
          <a:effectLst/>
        </p:spPr>
        <p:txBody>
          <a:bodyPr vert="horz" wrap="square" lIns="92847" tIns="46424" rIns="92847" bIns="46424" numCol="1" anchor="t" anchorCtr="0" compatLnSpc="1">
            <a:prstTxWarp prst="textNoShape">
              <a:avLst/>
            </a:prstTxWarp>
          </a:bodyPr>
          <a:lstStyle>
            <a:lvl1pPr algn="r">
              <a:defRPr sz="1200">
                <a:latin typeface="Times New Roman" pitchFamily="18" charset="0"/>
              </a:defRPr>
            </a:lvl1pPr>
          </a:lstStyle>
          <a:p>
            <a:endParaRPr lang="en-US"/>
          </a:p>
        </p:txBody>
      </p:sp>
      <p:sp>
        <p:nvSpPr>
          <p:cNvPr id="51204" name="Rectangle 4"/>
          <p:cNvSpPr>
            <a:spLocks noGrp="1" noChangeArrowheads="1"/>
          </p:cNvSpPr>
          <p:nvPr>
            <p:ph type="ftr" sz="quarter" idx="2"/>
          </p:nvPr>
        </p:nvSpPr>
        <p:spPr bwMode="auto">
          <a:xfrm>
            <a:off x="0" y="8853638"/>
            <a:ext cx="3037840" cy="474846"/>
          </a:xfrm>
          <a:prstGeom prst="rect">
            <a:avLst/>
          </a:prstGeom>
          <a:noFill/>
          <a:ln w="9525">
            <a:noFill/>
            <a:miter lim="800000"/>
            <a:headEnd/>
            <a:tailEnd/>
          </a:ln>
          <a:effectLst/>
        </p:spPr>
        <p:txBody>
          <a:bodyPr vert="horz" wrap="square" lIns="92847" tIns="46424" rIns="92847" bIns="46424" numCol="1" anchor="b" anchorCtr="0" compatLnSpc="1">
            <a:prstTxWarp prst="textNoShape">
              <a:avLst/>
            </a:prstTxWarp>
          </a:bodyPr>
          <a:lstStyle>
            <a:lvl1pPr>
              <a:defRPr sz="1200">
                <a:latin typeface="Times New Roman" pitchFamily="18" charset="0"/>
              </a:defRPr>
            </a:lvl1pPr>
          </a:lstStyle>
          <a:p>
            <a:endParaRPr lang="en-US"/>
          </a:p>
        </p:txBody>
      </p:sp>
      <p:sp>
        <p:nvSpPr>
          <p:cNvPr id="51205" name="Rectangle 5"/>
          <p:cNvSpPr>
            <a:spLocks noGrp="1" noChangeArrowheads="1"/>
          </p:cNvSpPr>
          <p:nvPr>
            <p:ph type="sldNum" sz="quarter" idx="3"/>
          </p:nvPr>
        </p:nvSpPr>
        <p:spPr bwMode="auto">
          <a:xfrm>
            <a:off x="3972560" y="8853638"/>
            <a:ext cx="3037840" cy="474846"/>
          </a:xfrm>
          <a:prstGeom prst="rect">
            <a:avLst/>
          </a:prstGeom>
          <a:noFill/>
          <a:ln w="9525">
            <a:noFill/>
            <a:miter lim="800000"/>
            <a:headEnd/>
            <a:tailEnd/>
          </a:ln>
          <a:effectLst/>
        </p:spPr>
        <p:txBody>
          <a:bodyPr vert="horz" wrap="square" lIns="92847" tIns="46424" rIns="92847" bIns="46424" numCol="1" anchor="b" anchorCtr="0" compatLnSpc="1">
            <a:prstTxWarp prst="textNoShape">
              <a:avLst/>
            </a:prstTxWarp>
          </a:bodyPr>
          <a:lstStyle>
            <a:lvl1pPr algn="r">
              <a:defRPr sz="1200">
                <a:latin typeface="Times New Roman" pitchFamily="18" charset="0"/>
              </a:defRPr>
            </a:lvl1pPr>
          </a:lstStyle>
          <a:p>
            <a:fld id="{B4DBFBB1-5079-4026-A59A-03C7444A059F}" type="slidenum">
              <a:rPr lang="en-US"/>
              <a:pPr/>
              <a:t>‹#›</a:t>
            </a:fld>
            <a:endParaRPr lang="en-US"/>
          </a:p>
        </p:txBody>
      </p:sp>
    </p:spTree>
    <p:extLst>
      <p:ext uri="{BB962C8B-B14F-4D97-AF65-F5344CB8AC3E}">
        <p14:creationId xmlns:p14="http://schemas.microsoft.com/office/powerpoint/2010/main" val="20433349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5221"/>
          </a:xfrm>
          <a:prstGeom prst="rect">
            <a:avLst/>
          </a:prstGeom>
        </p:spPr>
        <p:txBody>
          <a:bodyPr vert="horz" lIns="92857" tIns="46429" rIns="92857" bIns="46429" rtlCol="0"/>
          <a:lstStyle>
            <a:lvl1pPr algn="l">
              <a:defRPr sz="1200"/>
            </a:lvl1pPr>
          </a:lstStyle>
          <a:p>
            <a:endParaRPr lang="en-US"/>
          </a:p>
        </p:txBody>
      </p:sp>
      <p:sp>
        <p:nvSpPr>
          <p:cNvPr id="3" name="Date Placeholder 2"/>
          <p:cNvSpPr>
            <a:spLocks noGrp="1"/>
          </p:cNvSpPr>
          <p:nvPr>
            <p:ph type="dt" idx="1"/>
          </p:nvPr>
        </p:nvSpPr>
        <p:spPr>
          <a:xfrm>
            <a:off x="3970938" y="1"/>
            <a:ext cx="3037840" cy="465221"/>
          </a:xfrm>
          <a:prstGeom prst="rect">
            <a:avLst/>
          </a:prstGeom>
        </p:spPr>
        <p:txBody>
          <a:bodyPr vert="horz" lIns="92857" tIns="46429" rIns="92857" bIns="46429" rtlCol="0"/>
          <a:lstStyle>
            <a:lvl1pPr algn="r">
              <a:defRPr sz="1200"/>
            </a:lvl1pPr>
          </a:lstStyle>
          <a:p>
            <a:fld id="{7358BBE1-B450-4D95-81AD-0E9FF44F1DDF}" type="datetimeFigureOut">
              <a:rPr lang="en-US" smtClean="0"/>
              <a:pPr/>
              <a:t>4/24/2023</a:t>
            </a:fld>
            <a:endParaRPr lang="en-US"/>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2857" tIns="46429" rIns="92857" bIns="46429" rtlCol="0" anchor="ctr"/>
          <a:lstStyle/>
          <a:p>
            <a:endParaRPr lang="en-US"/>
          </a:p>
        </p:txBody>
      </p:sp>
      <p:sp>
        <p:nvSpPr>
          <p:cNvPr id="5" name="Notes Placeholder 4"/>
          <p:cNvSpPr>
            <a:spLocks noGrp="1"/>
          </p:cNvSpPr>
          <p:nvPr>
            <p:ph type="body" sz="quarter" idx="3"/>
          </p:nvPr>
        </p:nvSpPr>
        <p:spPr>
          <a:xfrm>
            <a:off x="701040" y="4416392"/>
            <a:ext cx="5608320" cy="4182176"/>
          </a:xfrm>
          <a:prstGeom prst="rect">
            <a:avLst/>
          </a:prstGeom>
        </p:spPr>
        <p:txBody>
          <a:bodyPr vert="horz" lIns="92857" tIns="46429" rIns="92857" bIns="4642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575"/>
            <a:ext cx="3037840" cy="465221"/>
          </a:xfrm>
          <a:prstGeom prst="rect">
            <a:avLst/>
          </a:prstGeom>
        </p:spPr>
        <p:txBody>
          <a:bodyPr vert="horz" lIns="92857" tIns="46429" rIns="92857" bIns="4642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575"/>
            <a:ext cx="3037840" cy="465221"/>
          </a:xfrm>
          <a:prstGeom prst="rect">
            <a:avLst/>
          </a:prstGeom>
        </p:spPr>
        <p:txBody>
          <a:bodyPr vert="horz" lIns="92857" tIns="46429" rIns="92857" bIns="46429" rtlCol="0" anchor="b"/>
          <a:lstStyle>
            <a:lvl1pPr algn="r">
              <a:defRPr sz="1200"/>
            </a:lvl1pPr>
          </a:lstStyle>
          <a:p>
            <a:fld id="{8CC6D27E-E342-4D72-82BD-502015AB2CFE}" type="slidenum">
              <a:rPr lang="en-US" smtClean="0"/>
              <a:pPr/>
              <a:t>‹#›</a:t>
            </a:fld>
            <a:endParaRPr lang="en-US"/>
          </a:p>
        </p:txBody>
      </p:sp>
    </p:spTree>
    <p:extLst>
      <p:ext uri="{BB962C8B-B14F-4D97-AF65-F5344CB8AC3E}">
        <p14:creationId xmlns:p14="http://schemas.microsoft.com/office/powerpoint/2010/main" val="1710406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8573">
              <a:defRPr/>
            </a:pPr>
            <a:r>
              <a:rPr lang="en-US">
                <a:latin typeface="+mn-lt"/>
              </a:rPr>
              <a:t>Congratulations</a:t>
            </a:r>
            <a:r>
              <a:rPr lang="en-US" dirty="0">
                <a:latin typeface="+mn-lt"/>
              </a:rPr>
              <a:t>!</a:t>
            </a:r>
          </a:p>
          <a:p>
            <a:pPr defTabSz="928573">
              <a:defRPr/>
            </a:pPr>
            <a:endParaRPr lang="en-US" dirty="0">
              <a:latin typeface="+mn-lt"/>
            </a:endParaRPr>
          </a:p>
          <a:p>
            <a:pPr defTabSz="928573">
              <a:defRPr/>
            </a:pPr>
            <a:r>
              <a:rPr lang="en-US" dirty="0">
                <a:latin typeface="+mn-lt"/>
              </a:rPr>
              <a:t>Students - We are excited to welcome you to SVGS for 2023-24 school year.</a:t>
            </a:r>
          </a:p>
          <a:p>
            <a:pPr defTabSz="928573">
              <a:defRPr/>
            </a:pPr>
            <a:endParaRPr lang="en-US" dirty="0">
              <a:latin typeface="+mn-lt"/>
            </a:endParaRPr>
          </a:p>
          <a:p>
            <a:pPr defTabSz="928573">
              <a:defRPr/>
            </a:pPr>
            <a:r>
              <a:rPr lang="en-US" dirty="0">
                <a:latin typeface="+mn-lt"/>
              </a:rPr>
              <a:t>Parents -  Your student has worked hard for this opportunity and has been selected to become a valued part of a unique educational environment.  This was an extremely competitive applicant pool with an </a:t>
            </a:r>
            <a:r>
              <a:rPr lang="en-US" dirty="0">
                <a:solidFill>
                  <a:srgbClr val="FFFF00"/>
                </a:solidFill>
                <a:highlight>
                  <a:srgbClr val="FFFF00"/>
                </a:highlight>
                <a:latin typeface="+mn-lt"/>
              </a:rPr>
              <a:t>acceptance rate of about 65%.  </a:t>
            </a:r>
            <a:r>
              <a:rPr lang="en-US" dirty="0">
                <a:latin typeface="+mn-lt"/>
              </a:rPr>
              <a:t>Congratulations to you also!  We recognize your impact and value your support.</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a:t>
            </a:fld>
            <a:endParaRPr lang="en-US"/>
          </a:p>
        </p:txBody>
      </p:sp>
    </p:spTree>
    <p:extLst>
      <p:ext uri="{BB962C8B-B14F-4D97-AF65-F5344CB8AC3E}">
        <p14:creationId xmlns:p14="http://schemas.microsoft.com/office/powerpoint/2010/main" val="681156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a:t>
            </a:fld>
            <a:endParaRPr lang="en-US"/>
          </a:p>
        </p:txBody>
      </p:sp>
    </p:spTree>
    <p:extLst>
      <p:ext uri="{BB962C8B-B14F-4D97-AF65-F5344CB8AC3E}">
        <p14:creationId xmlns:p14="http://schemas.microsoft.com/office/powerpoint/2010/main" val="237972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a:t>As students, you have expectations as valued members of this school: This includes your responsibilities to Governors School, to your fellow students and most importantly yourself.  </a:t>
            </a:r>
          </a:p>
          <a:p>
            <a:endParaRPr lang="en-US" dirty="0"/>
          </a:p>
          <a:p>
            <a:r>
              <a:rPr lang="en-US" dirty="0"/>
              <a:t>Value</a:t>
            </a:r>
          </a:p>
          <a:p>
            <a:pPr marL="171450" indent="-171450">
              <a:buFont typeface="Arial" panose="020B0604020202020204" pitchFamily="34" charset="0"/>
              <a:buChar char="•"/>
            </a:pPr>
            <a:r>
              <a:rPr lang="en-US" dirty="0"/>
              <a:t>the opportunities and resources you have here to learn and grow</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Respect</a:t>
            </a:r>
          </a:p>
          <a:p>
            <a:pPr marL="171450" indent="-171450">
              <a:buFont typeface="Arial" panose="020B0604020202020204" pitchFamily="34" charset="0"/>
              <a:buChar char="•"/>
            </a:pPr>
            <a:r>
              <a:rPr lang="en-US" dirty="0"/>
              <a:t>The accomplishments, talents, and differences of those around you – both students and staff</a:t>
            </a:r>
          </a:p>
          <a:p>
            <a:pPr marL="628650" lvl="1" indent="-171450">
              <a:buFont typeface="Arial" panose="020B0604020202020204" pitchFamily="34" charset="0"/>
              <a:buChar char="•"/>
            </a:pPr>
            <a:r>
              <a:rPr lang="en-US" dirty="0"/>
              <a:t>Being different is interesting – there is nothing inferior or superior about it. </a:t>
            </a:r>
          </a:p>
          <a:p>
            <a:pPr marL="628650" lvl="1" indent="-171450">
              <a:buFont typeface="Arial" panose="020B0604020202020204" pitchFamily="34" charset="0"/>
              <a:buChar char="•"/>
            </a:pPr>
            <a:r>
              <a:rPr lang="en-US" dirty="0"/>
              <a:t>None of you are normal –Everyone has his or her quirks , you will get on each others nerves at times. </a:t>
            </a:r>
          </a:p>
          <a:p>
            <a:endParaRPr lang="en-US" dirty="0"/>
          </a:p>
          <a:p>
            <a:r>
              <a:rPr lang="en-US" dirty="0"/>
              <a:t>Contribute</a:t>
            </a:r>
          </a:p>
          <a:p>
            <a:pPr marL="171450" indent="-171450">
              <a:buFont typeface="Arial" panose="020B0604020202020204" pitchFamily="34" charset="0"/>
              <a:buChar char="•"/>
            </a:pPr>
            <a:r>
              <a:rPr lang="en-US" dirty="0"/>
              <a:t>The learning environment</a:t>
            </a:r>
          </a:p>
          <a:p>
            <a:pPr marL="171450" indent="-171450">
              <a:buFont typeface="Arial" panose="020B0604020202020204" pitchFamily="34" charset="0"/>
              <a:buChar char="•"/>
            </a:pPr>
            <a:r>
              <a:rPr lang="en-US" dirty="0"/>
              <a:t>The classroom experience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Group and individual work –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Some of you like to work by yourself, some like to work together.  You will do both.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When you work as a group, expect to pull your weight. </a:t>
            </a:r>
          </a:p>
          <a:p>
            <a:endParaRPr lang="en-US" dirty="0"/>
          </a:p>
          <a:p>
            <a:r>
              <a:rPr lang="en-US" dirty="0"/>
              <a:t>Show Responsibility</a:t>
            </a:r>
          </a:p>
          <a:p>
            <a:pPr marL="171450" indent="-171450">
              <a:buFont typeface="Arial" panose="020B0604020202020204" pitchFamily="34" charset="0"/>
              <a:buChar char="•"/>
            </a:pPr>
            <a:r>
              <a:rPr lang="en-US" dirty="0"/>
              <a:t>Attend</a:t>
            </a:r>
          </a:p>
          <a:p>
            <a:pPr marL="171450" indent="-171450">
              <a:buFont typeface="Arial" panose="020B0604020202020204" pitchFamily="34" charset="0"/>
              <a:buChar char="•"/>
            </a:pPr>
            <a:r>
              <a:rPr lang="en-US" dirty="0"/>
              <a:t>Be Prompt</a:t>
            </a:r>
          </a:p>
          <a:p>
            <a:pPr marL="171450" indent="-171450">
              <a:buFont typeface="Arial" panose="020B0604020202020204" pitchFamily="34" charset="0"/>
              <a:buChar char="•"/>
            </a:pPr>
            <a:r>
              <a:rPr lang="en-US" dirty="0"/>
              <a:t>Communicate</a:t>
            </a:r>
          </a:p>
          <a:p>
            <a:pPr marL="628650" lvl="1" indent="-171450">
              <a:buFont typeface="Arial" panose="020B0604020202020204" pitchFamily="34" charset="0"/>
              <a:buChar char="•"/>
            </a:pPr>
            <a:r>
              <a:rPr lang="en-US" dirty="0"/>
              <a:t>Ask for help when needed</a:t>
            </a:r>
          </a:p>
          <a:p>
            <a:pPr marL="628650" lvl="1" indent="-171450">
              <a:buFont typeface="Arial" panose="020B0604020202020204" pitchFamily="34" charset="0"/>
              <a:buChar char="•"/>
            </a:pPr>
            <a:r>
              <a:rPr lang="en-US" dirty="0"/>
              <a:t>Talk with teachers about absences/conflicts</a:t>
            </a:r>
          </a:p>
          <a:p>
            <a:pPr marL="171450" indent="-171450">
              <a:buFont typeface="Arial" panose="020B0604020202020204" pitchFamily="34" charset="0"/>
              <a:buChar char="•"/>
            </a:pPr>
            <a:r>
              <a:rPr lang="en-US" dirty="0"/>
              <a:t>Participate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Take responsibility for your own learning.  </a:t>
            </a:r>
          </a:p>
          <a:p>
            <a:pPr marL="628650" lvl="1" indent="-171450">
              <a:buFont typeface="Arial" panose="020B0604020202020204" pitchFamily="34" charset="0"/>
              <a:buChar char="•"/>
            </a:pPr>
            <a:r>
              <a:rPr lang="en-US" dirty="0"/>
              <a:t>You have the power and talent to contribute to discussions and that is what we expect.  </a:t>
            </a:r>
          </a:p>
          <a:p>
            <a:pPr marL="628650" lvl="1" indent="-171450">
              <a:buFont typeface="Arial" panose="020B0604020202020204" pitchFamily="34" charset="0"/>
              <a:buChar char="•"/>
            </a:pPr>
            <a:r>
              <a:rPr lang="en-US" dirty="0"/>
              <a:t>Be responsible to yourself by respecting and trusting your abilities. You would not be here if we didn’t see that in you.</a:t>
            </a:r>
          </a:p>
          <a:p>
            <a:r>
              <a:rPr lang="en-US" dirty="0"/>
              <a:t> </a:t>
            </a:r>
          </a:p>
        </p:txBody>
      </p:sp>
      <p:sp>
        <p:nvSpPr>
          <p:cNvPr id="4" name="Slide Number Placeholder 3"/>
          <p:cNvSpPr>
            <a:spLocks noGrp="1"/>
          </p:cNvSpPr>
          <p:nvPr>
            <p:ph type="sldNum" sz="quarter" idx="10"/>
          </p:nvPr>
        </p:nvSpPr>
        <p:spPr/>
        <p:txBody>
          <a:bodyPr/>
          <a:lstStyle/>
          <a:p>
            <a:fld id="{8CC6D27E-E342-4D72-82BD-502015AB2CFE}" type="slidenum">
              <a:rPr lang="en-US" smtClean="0"/>
              <a:pPr/>
              <a:t>3</a:t>
            </a:fld>
            <a:endParaRPr lang="en-US"/>
          </a:p>
        </p:txBody>
      </p:sp>
    </p:spTree>
    <p:extLst>
      <p:ext uri="{BB962C8B-B14F-4D97-AF65-F5344CB8AC3E}">
        <p14:creationId xmlns:p14="http://schemas.microsoft.com/office/powerpoint/2010/main" val="1512440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a:lnSpc>
                <a:spcPct val="90000"/>
              </a:lnSpc>
              <a:buFont typeface="Arial" panose="020B0604020202020204" pitchFamily="34" charset="0"/>
              <a:buNone/>
            </a:pPr>
            <a:r>
              <a:rPr lang="en-US" sz="3000" dirty="0"/>
              <a:t>From Day 1 – we may have wished to have an instruction manual that will guide us in raising our children</a:t>
            </a:r>
          </a:p>
          <a:p>
            <a:pPr>
              <a:lnSpc>
                <a:spcPct val="90000"/>
              </a:lnSpc>
              <a:buFont typeface="Arial" panose="020B0604020202020204" pitchFamily="34" charset="0"/>
              <a:buNone/>
            </a:pPr>
            <a:endParaRPr lang="en-US" sz="3000" dirty="0"/>
          </a:p>
          <a:p>
            <a:pPr>
              <a:lnSpc>
                <a:spcPct val="90000"/>
              </a:lnSpc>
              <a:buFont typeface="Arial" panose="020B0604020202020204" pitchFamily="34" charset="0"/>
              <a:buChar char="•"/>
            </a:pPr>
            <a:r>
              <a:rPr lang="en-US" sz="3000" dirty="0"/>
              <a:t> Support your child’s development</a:t>
            </a:r>
          </a:p>
          <a:p>
            <a:pPr lvl="1">
              <a:buFont typeface="Wingdings" panose="05000000000000000000" pitchFamily="2" charset="2"/>
              <a:buChar char="ü"/>
            </a:pPr>
            <a:r>
              <a:rPr lang="en-US" sz="2850" dirty="0"/>
              <a:t> intellectual</a:t>
            </a:r>
          </a:p>
          <a:p>
            <a:pPr lvl="1">
              <a:buFont typeface="Wingdings" panose="05000000000000000000" pitchFamily="2" charset="2"/>
              <a:buChar char="ü"/>
            </a:pPr>
            <a:r>
              <a:rPr lang="en-US" sz="2850" dirty="0"/>
              <a:t> emotional</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3000" dirty="0"/>
              <a:t> Ask your child questions</a:t>
            </a:r>
          </a:p>
          <a:p>
            <a:pPr>
              <a:lnSpc>
                <a:spcPct val="90000"/>
              </a:lnSpc>
              <a:buFont typeface="Arial" panose="020B0604020202020204" pitchFamily="34" charset="0"/>
              <a:buChar char="•"/>
            </a:pPr>
            <a:r>
              <a:rPr lang="en-US" sz="3000" dirty="0"/>
              <a:t> Guide/Support time management</a:t>
            </a:r>
          </a:p>
          <a:p>
            <a:pPr>
              <a:lnSpc>
                <a:spcPct val="90000"/>
              </a:lnSpc>
              <a:buFont typeface="Arial" panose="020B0604020202020204" pitchFamily="34" charset="0"/>
              <a:buChar char="•"/>
            </a:pPr>
            <a:r>
              <a:rPr lang="en-US" sz="3000" dirty="0"/>
              <a:t> Get involved in their learning and in our programs (PSAC)</a:t>
            </a:r>
          </a:p>
          <a:p>
            <a:r>
              <a:rPr lang="en-US" dirty="0"/>
              <a:t> - as you have throughout their education</a:t>
            </a:r>
          </a:p>
          <a:p>
            <a:r>
              <a:rPr lang="en-US" dirty="0"/>
              <a:t> - may/will take more during this experience – they will be challenged in new ways</a:t>
            </a:r>
          </a:p>
          <a:p>
            <a:r>
              <a:rPr lang="en-US" dirty="0"/>
              <a:t> - recognize their positive efforts that have gotten students to this place – continue to honor their achievements!</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4</a:t>
            </a:fld>
            <a:endParaRPr lang="en-US"/>
          </a:p>
        </p:txBody>
      </p:sp>
    </p:spTree>
    <p:extLst>
      <p:ext uri="{BB962C8B-B14F-4D97-AF65-F5344CB8AC3E}">
        <p14:creationId xmlns:p14="http://schemas.microsoft.com/office/powerpoint/2010/main" val="1171372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Simply completing an assignment doesn’t guarantee a good grade.   It is the depth and quality of work that counts.  </a:t>
            </a:r>
          </a:p>
          <a:p>
            <a:endParaRPr lang="en-US" dirty="0"/>
          </a:p>
          <a:p>
            <a:r>
              <a:rPr lang="en-US" dirty="0"/>
              <a:t>At SVGS, this requires more time and preparation.  Simply being talented in one area or medium isn’t enough because you will be expected to try new things.  </a:t>
            </a:r>
          </a:p>
          <a:p>
            <a:pPr marL="171450" indent="-171450">
              <a:buFont typeface="Arial" panose="020B0604020202020204" pitchFamily="34" charset="0"/>
              <a:buChar char="•"/>
            </a:pPr>
            <a:r>
              <a:rPr lang="en-US" dirty="0"/>
              <a:t>Students will be asked to learn complex material</a:t>
            </a:r>
          </a:p>
          <a:p>
            <a:pPr marL="171450" indent="-171450">
              <a:buFont typeface="Arial" panose="020B0604020202020204" pitchFamily="34" charset="0"/>
              <a:buChar char="•"/>
            </a:pPr>
            <a:r>
              <a:rPr lang="en-US" dirty="0"/>
              <a:t>Material is dense – compacted time frame for advanced learning</a:t>
            </a:r>
          </a:p>
          <a:p>
            <a:pPr marL="171450" indent="-171450">
              <a:buFont typeface="Arial" panose="020B0604020202020204" pitchFamily="34" charset="0"/>
              <a:buChar char="•"/>
            </a:pPr>
            <a:r>
              <a:rPr lang="en-US" dirty="0"/>
              <a:t>Work at a different pace, in different ways through different activities.  </a:t>
            </a:r>
          </a:p>
          <a:p>
            <a:endParaRPr lang="en-US" dirty="0"/>
          </a:p>
          <a:p>
            <a:r>
              <a:rPr lang="en-US" dirty="0"/>
              <a:t>Some student will be out of their previous comfort zone. </a:t>
            </a:r>
          </a:p>
          <a:p>
            <a:endParaRPr lang="en-US" dirty="0"/>
          </a:p>
          <a:p>
            <a:pPr marL="171450" indent="-171450">
              <a:buFont typeface="Arial" panose="020B0604020202020204" pitchFamily="34" charset="0"/>
              <a:buChar char="•"/>
            </a:pPr>
            <a:r>
              <a:rPr lang="en-US" dirty="0"/>
              <a:t>Some are used to coasting – listening quietly in class, competing what was asked, glancing at the textbook while texting with friends, completing HW during the 90 minute block or in the morning between the shower and the door. </a:t>
            </a:r>
          </a:p>
          <a:p>
            <a:pPr marL="171450" indent="-171450">
              <a:buFont typeface="Arial" panose="020B0604020202020204" pitchFamily="34" charset="0"/>
              <a:buChar char="•"/>
            </a:pPr>
            <a:r>
              <a:rPr lang="en-US" dirty="0"/>
              <a:t>In the past that might have been enough.  </a:t>
            </a:r>
          </a:p>
          <a:p>
            <a:pPr marL="171450" indent="-171450">
              <a:buFont typeface="Arial" panose="020B0604020202020204" pitchFamily="34" charset="0"/>
              <a:buChar char="•"/>
            </a:pPr>
            <a:r>
              <a:rPr lang="en-US" dirty="0"/>
              <a:t>That does not work at SVGS. </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5</a:t>
            </a:fld>
            <a:endParaRPr lang="en-US"/>
          </a:p>
        </p:txBody>
      </p:sp>
    </p:spTree>
    <p:extLst>
      <p:ext uri="{BB962C8B-B14F-4D97-AF65-F5344CB8AC3E}">
        <p14:creationId xmlns:p14="http://schemas.microsoft.com/office/powerpoint/2010/main" val="3512283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Equation for Success: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 Level of Challenge greater than a Student’s Current Skills equals LEARNING.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You are not learning anything, if you can do it already.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Struggle is a critical part of learning; it is not failure.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So – let’s talk more about that struggle…</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6</a:t>
            </a:fld>
            <a:endParaRPr lang="en-US"/>
          </a:p>
        </p:txBody>
      </p:sp>
    </p:spTree>
    <p:extLst>
      <p:ext uri="{BB962C8B-B14F-4D97-AF65-F5344CB8AC3E}">
        <p14:creationId xmlns:p14="http://schemas.microsoft.com/office/powerpoint/2010/main" val="4050970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8573">
              <a:defRPr/>
            </a:pPr>
            <a:r>
              <a:rPr lang="en-US" b="0" dirty="0"/>
              <a:t>Again - Here are some specific challenges:</a:t>
            </a:r>
          </a:p>
          <a:p>
            <a:pPr defTabSz="928573">
              <a:defRPr/>
            </a:pPr>
            <a:r>
              <a:rPr lang="en-US" b="0" dirty="0"/>
              <a:t>Higher Rigor</a:t>
            </a:r>
          </a:p>
          <a:p>
            <a:pPr defTabSz="928573">
              <a:defRPr/>
            </a:pPr>
            <a:r>
              <a:rPr lang="en-US" b="0" dirty="0"/>
              <a:t>Challenging material</a:t>
            </a:r>
          </a:p>
          <a:p>
            <a:pPr defTabSz="928573">
              <a:defRPr/>
            </a:pPr>
            <a:r>
              <a:rPr lang="en-US" b="0" dirty="0"/>
              <a:t>New approach to learning</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joke’s kind of “</a:t>
            </a:r>
            <a:r>
              <a:rPr lang="en-US" dirty="0" err="1"/>
              <a:t>cheesey</a:t>
            </a:r>
            <a:r>
              <a:rPr lang="en-US" dirty="0"/>
              <a:t>” – But be prepared for a “grater workload”</a:t>
            </a:r>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7</a:t>
            </a:fld>
            <a:endParaRPr lang="en-US"/>
          </a:p>
        </p:txBody>
      </p:sp>
    </p:spTree>
    <p:extLst>
      <p:ext uri="{BB962C8B-B14F-4D97-AF65-F5344CB8AC3E}">
        <p14:creationId xmlns:p14="http://schemas.microsoft.com/office/powerpoint/2010/main" val="12245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When things get tough – how do we cope?  How do we not just survive - but thrive?</a:t>
            </a:r>
          </a:p>
          <a:p>
            <a:endParaRPr lang="en-US" dirty="0"/>
          </a:p>
          <a:p>
            <a:r>
              <a:rPr lang="en-US" dirty="0"/>
              <a:t>At Governor’s School, we are a </a:t>
            </a:r>
            <a:r>
              <a:rPr lang="en-US" b="1" dirty="0"/>
              <a:t>community of learners</a:t>
            </a:r>
            <a:r>
              <a:rPr lang="en-US" dirty="0"/>
              <a:t>. Students, teachers, and staff are actively learning together.  Connected.  Cooperative.  Supportive.</a:t>
            </a:r>
          </a:p>
          <a:p>
            <a:endParaRPr lang="en-US" dirty="0"/>
          </a:p>
          <a:p>
            <a:pPr defTabSz="928573">
              <a:defRPr/>
            </a:pPr>
            <a:r>
              <a:rPr lang="en-US" dirty="0"/>
              <a:t>Despite this support, students will experience times that are uncomfortable or stressful.  This is part of transition. This is part of growth.  Growth both Academically and Emotionally requires the learning of life skills.  </a:t>
            </a:r>
          </a:p>
          <a:p>
            <a:pPr defTabSz="928573">
              <a:defRPr/>
            </a:pPr>
            <a:endParaRPr lang="en-US" b="1" dirty="0"/>
          </a:p>
          <a:p>
            <a:pPr defTabSz="928573">
              <a:defRPr/>
            </a:pPr>
            <a:r>
              <a:rPr lang="en-US" b="0" dirty="0"/>
              <a:t>As said previously - To learn, challenge must exceed skill.  You cannot learn anything if you can do it already.  Struggle is a critical part of learning; it is not failure.</a:t>
            </a:r>
          </a:p>
          <a:p>
            <a:pPr defTabSz="928573">
              <a:defRPr/>
            </a:pPr>
            <a:endParaRPr lang="en-US" b="0" dirty="0"/>
          </a:p>
          <a:p>
            <a:pPr defTabSz="928573">
              <a:defRPr/>
            </a:pPr>
            <a:r>
              <a:rPr lang="en-US" b="0" dirty="0"/>
              <a:t>During our high school visits this past year – a current student used a phrase that has stayed with me –</a:t>
            </a:r>
          </a:p>
          <a:p>
            <a:pPr defTabSz="928573">
              <a:defRPr/>
            </a:pPr>
            <a:r>
              <a:rPr lang="en-US" b="0" dirty="0"/>
              <a:t> “Gov School is like college, with a safety net.”</a:t>
            </a:r>
          </a:p>
          <a:p>
            <a:pPr defTabSz="928573">
              <a:defRPr/>
            </a:pPr>
            <a:endParaRPr lang="en-US" b="0" dirty="0"/>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8</a:t>
            </a:fld>
            <a:endParaRPr lang="en-US"/>
          </a:p>
        </p:txBody>
      </p:sp>
    </p:spTree>
    <p:extLst>
      <p:ext uri="{BB962C8B-B14F-4D97-AF65-F5344CB8AC3E}">
        <p14:creationId xmlns:p14="http://schemas.microsoft.com/office/powerpoint/2010/main" val="1256258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u="sng" dirty="0"/>
              <a:t>Organization</a:t>
            </a:r>
            <a:endParaRPr lang="en-US" dirty="0"/>
          </a:p>
          <a:p>
            <a:r>
              <a:rPr lang="en-US" dirty="0"/>
              <a:t>Students have many projects and many activities going at once.  </a:t>
            </a:r>
          </a:p>
          <a:p>
            <a:r>
              <a:rPr lang="en-US" dirty="0"/>
              <a:t>Keeping up with what it due when is a challenge.  </a:t>
            </a:r>
          </a:p>
          <a:p>
            <a:r>
              <a:rPr lang="en-US" dirty="0"/>
              <a:t>Teachers have course materials on CANVAS and have assignments posted there.  </a:t>
            </a:r>
          </a:p>
          <a:p>
            <a:r>
              <a:rPr lang="en-US" dirty="0"/>
              <a:t>Many STEM teachers use a program called Web </a:t>
            </a:r>
            <a:r>
              <a:rPr lang="en-US" dirty="0" err="1"/>
              <a:t>Aassign</a:t>
            </a:r>
            <a:r>
              <a:rPr lang="en-US" dirty="0"/>
              <a:t>.  </a:t>
            </a:r>
          </a:p>
          <a:p>
            <a:r>
              <a:rPr lang="en-US" dirty="0"/>
              <a:t>Students will get accustomed to looking at CANVAS and Web Assign for resources. </a:t>
            </a:r>
          </a:p>
          <a:p>
            <a:r>
              <a:rPr lang="en-US" dirty="0"/>
              <a:t>Assignments will be given – give a due date – give time – student responsibility to stay on top of those deadlines – this will feel like a contrast to HS </a:t>
            </a:r>
          </a:p>
          <a:p>
            <a:endParaRPr lang="en-US" dirty="0"/>
          </a:p>
          <a:p>
            <a:endParaRPr lang="en-US" dirty="0"/>
          </a:p>
          <a:p>
            <a:r>
              <a:rPr lang="en-US" dirty="0"/>
              <a:t>CALENDAR – Parents – help your students create a system of keeping track before they get in over their head.</a:t>
            </a:r>
          </a:p>
          <a:p>
            <a:endParaRPr lang="en-US" dirty="0"/>
          </a:p>
          <a:p>
            <a:r>
              <a:rPr lang="en-US" dirty="0"/>
              <a:t>SVGS Email – Must Check </a:t>
            </a:r>
          </a:p>
          <a:p>
            <a:r>
              <a:rPr lang="en-US" dirty="0"/>
              <a:t>SVGS Infinite Campus Student Portal and Parent Portal – Separate from ACS, SHS (Power School), WHS</a:t>
            </a:r>
          </a:p>
        </p:txBody>
      </p:sp>
      <p:sp>
        <p:nvSpPr>
          <p:cNvPr id="4" name="Slide Number Placeholder 3"/>
          <p:cNvSpPr>
            <a:spLocks noGrp="1"/>
          </p:cNvSpPr>
          <p:nvPr>
            <p:ph type="sldNum" sz="quarter" idx="10"/>
          </p:nvPr>
        </p:nvSpPr>
        <p:spPr/>
        <p:txBody>
          <a:bodyPr/>
          <a:lstStyle/>
          <a:p>
            <a:fld id="{8CC6D27E-E342-4D72-82BD-502015AB2CFE}" type="slidenum">
              <a:rPr lang="en-US" smtClean="0"/>
              <a:pPr/>
              <a:t>9</a:t>
            </a:fld>
            <a:endParaRPr lang="en-US"/>
          </a:p>
        </p:txBody>
      </p:sp>
    </p:spTree>
    <p:extLst>
      <p:ext uri="{BB962C8B-B14F-4D97-AF65-F5344CB8AC3E}">
        <p14:creationId xmlns:p14="http://schemas.microsoft.com/office/powerpoint/2010/main" val="2720874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u="sng" dirty="0"/>
              <a:t>Time Management</a:t>
            </a:r>
            <a:endParaRPr lang="en-US" dirty="0"/>
          </a:p>
          <a:p>
            <a:r>
              <a:rPr lang="en-US" dirty="0"/>
              <a:t>Our students are busy, active and social young adults.  Most are involved in many extra-curricular activities, have outside work, and family responsibilities.</a:t>
            </a:r>
          </a:p>
          <a:p>
            <a:endParaRPr lang="en-US" dirty="0"/>
          </a:p>
          <a:p>
            <a:r>
              <a:rPr lang="en-US" dirty="0"/>
              <a:t>In a typical college schedule, students might have a class a 10 then another at 1.  Not enough time to go back to their room but time to be productive.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their classes will be back to back.  Learning to effectively manage time and prioritize tasks are essential skills.  Students currently have different skills in their ability to apply that in SVGS classes. Students will learn to make productive use of their “down time” or independent work block (IWT).  But parents can support that process.  </a:t>
            </a:r>
          </a:p>
          <a:p>
            <a:endParaRPr lang="en-US" dirty="0"/>
          </a:p>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10</a:t>
            </a:fld>
            <a:endParaRPr lang="en-US"/>
          </a:p>
        </p:txBody>
      </p:sp>
    </p:spTree>
    <p:extLst>
      <p:ext uri="{BB962C8B-B14F-4D97-AF65-F5344CB8AC3E}">
        <p14:creationId xmlns:p14="http://schemas.microsoft.com/office/powerpoint/2010/main" val="1355450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11</a:t>
            </a:fld>
            <a:endParaRPr lang="en-US"/>
          </a:p>
        </p:txBody>
      </p:sp>
    </p:spTree>
    <p:extLst>
      <p:ext uri="{BB962C8B-B14F-4D97-AF65-F5344CB8AC3E}">
        <p14:creationId xmlns:p14="http://schemas.microsoft.com/office/powerpoint/2010/main" val="2165048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12</a:t>
            </a:fld>
            <a:endParaRPr lang="en-US"/>
          </a:p>
        </p:txBody>
      </p:sp>
    </p:spTree>
    <p:extLst>
      <p:ext uri="{BB962C8B-B14F-4D97-AF65-F5344CB8AC3E}">
        <p14:creationId xmlns:p14="http://schemas.microsoft.com/office/powerpoint/2010/main" val="2316766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13</a:t>
            </a:fld>
            <a:endParaRPr lang="en-US"/>
          </a:p>
        </p:txBody>
      </p:sp>
    </p:spTree>
    <p:extLst>
      <p:ext uri="{BB962C8B-B14F-4D97-AF65-F5344CB8AC3E}">
        <p14:creationId xmlns:p14="http://schemas.microsoft.com/office/powerpoint/2010/main" val="1731390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14</a:t>
            </a:fld>
            <a:endParaRPr lang="en-US"/>
          </a:p>
        </p:txBody>
      </p:sp>
    </p:spTree>
    <p:extLst>
      <p:ext uri="{BB962C8B-B14F-4D97-AF65-F5344CB8AC3E}">
        <p14:creationId xmlns:p14="http://schemas.microsoft.com/office/powerpoint/2010/main" val="2202480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6D27E-E342-4D72-82BD-502015AB2CFE}" type="slidenum">
              <a:rPr lang="en-US" smtClean="0"/>
              <a:pPr/>
              <a:t>15</a:t>
            </a:fld>
            <a:endParaRPr lang="en-US"/>
          </a:p>
        </p:txBody>
      </p:sp>
    </p:spTree>
    <p:extLst>
      <p:ext uri="{BB962C8B-B14F-4D97-AF65-F5344CB8AC3E}">
        <p14:creationId xmlns:p14="http://schemas.microsoft.com/office/powerpoint/2010/main" val="1940316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6D27E-E342-4D72-82BD-502015AB2CFE}" type="slidenum">
              <a:rPr lang="en-US" smtClean="0"/>
              <a:pPr/>
              <a:t>16</a:t>
            </a:fld>
            <a:endParaRPr lang="en-US"/>
          </a:p>
        </p:txBody>
      </p:sp>
    </p:spTree>
    <p:extLst>
      <p:ext uri="{BB962C8B-B14F-4D97-AF65-F5344CB8AC3E}">
        <p14:creationId xmlns:p14="http://schemas.microsoft.com/office/powerpoint/2010/main" val="2484120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17</a:t>
            </a:fld>
            <a:endParaRPr lang="en-US"/>
          </a:p>
        </p:txBody>
      </p:sp>
    </p:spTree>
    <p:extLst>
      <p:ext uri="{BB962C8B-B14F-4D97-AF65-F5344CB8AC3E}">
        <p14:creationId xmlns:p14="http://schemas.microsoft.com/office/powerpoint/2010/main" val="3678947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18</a:t>
            </a:fld>
            <a:endParaRPr lang="en-US"/>
          </a:p>
        </p:txBody>
      </p:sp>
    </p:spTree>
    <p:extLst>
      <p:ext uri="{BB962C8B-B14F-4D97-AF65-F5344CB8AC3E}">
        <p14:creationId xmlns:p14="http://schemas.microsoft.com/office/powerpoint/2010/main" val="2737452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19</a:t>
            </a:fld>
            <a:endParaRPr lang="en-US"/>
          </a:p>
        </p:txBody>
      </p:sp>
    </p:spTree>
    <p:extLst>
      <p:ext uri="{BB962C8B-B14F-4D97-AF65-F5344CB8AC3E}">
        <p14:creationId xmlns:p14="http://schemas.microsoft.com/office/powerpoint/2010/main" val="21639128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20</a:t>
            </a:fld>
            <a:endParaRPr lang="en-US"/>
          </a:p>
        </p:txBody>
      </p:sp>
    </p:spTree>
    <p:extLst>
      <p:ext uri="{BB962C8B-B14F-4D97-AF65-F5344CB8AC3E}">
        <p14:creationId xmlns:p14="http://schemas.microsoft.com/office/powerpoint/2010/main" val="40997341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10"/>
          </p:nvPr>
        </p:nvSpPr>
        <p:spPr/>
        <p:txBody>
          <a:bodyPr/>
          <a:lstStyle/>
          <a:p>
            <a:fld id="{8CC6D27E-E342-4D72-82BD-502015AB2CFE}" type="slidenum">
              <a:rPr lang="en-US" smtClean="0"/>
              <a:pPr/>
              <a:t>21</a:t>
            </a:fld>
            <a:endParaRPr lang="en-US"/>
          </a:p>
        </p:txBody>
      </p:sp>
    </p:spTree>
    <p:extLst>
      <p:ext uri="{BB962C8B-B14F-4D97-AF65-F5344CB8AC3E}">
        <p14:creationId xmlns:p14="http://schemas.microsoft.com/office/powerpoint/2010/main" val="7863092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22</a:t>
            </a:fld>
            <a:endParaRPr lang="en-US"/>
          </a:p>
        </p:txBody>
      </p:sp>
    </p:spTree>
    <p:extLst>
      <p:ext uri="{BB962C8B-B14F-4D97-AF65-F5344CB8AC3E}">
        <p14:creationId xmlns:p14="http://schemas.microsoft.com/office/powerpoint/2010/main" val="32950962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23</a:t>
            </a:fld>
            <a:endParaRPr lang="en-US"/>
          </a:p>
        </p:txBody>
      </p:sp>
    </p:spTree>
    <p:extLst>
      <p:ext uri="{BB962C8B-B14F-4D97-AF65-F5344CB8AC3E}">
        <p14:creationId xmlns:p14="http://schemas.microsoft.com/office/powerpoint/2010/main" val="3605170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6D27E-E342-4D72-82BD-502015AB2CFE}" type="slidenum">
              <a:rPr lang="en-US" smtClean="0"/>
              <a:pPr/>
              <a:t>24</a:t>
            </a:fld>
            <a:endParaRPr lang="en-US"/>
          </a:p>
        </p:txBody>
      </p:sp>
    </p:spTree>
    <p:extLst>
      <p:ext uri="{BB962C8B-B14F-4D97-AF65-F5344CB8AC3E}">
        <p14:creationId xmlns:p14="http://schemas.microsoft.com/office/powerpoint/2010/main" val="23792098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6D27E-E342-4D72-82BD-502015AB2CFE}" type="slidenum">
              <a:rPr lang="en-US" smtClean="0"/>
              <a:pPr/>
              <a:t>25</a:t>
            </a:fld>
            <a:endParaRPr lang="en-US"/>
          </a:p>
        </p:txBody>
      </p:sp>
    </p:spTree>
    <p:extLst>
      <p:ext uri="{BB962C8B-B14F-4D97-AF65-F5344CB8AC3E}">
        <p14:creationId xmlns:p14="http://schemas.microsoft.com/office/powerpoint/2010/main" val="42208523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26</a:t>
            </a:fld>
            <a:endParaRPr lang="en-US"/>
          </a:p>
        </p:txBody>
      </p:sp>
    </p:spTree>
    <p:extLst>
      <p:ext uri="{BB962C8B-B14F-4D97-AF65-F5344CB8AC3E}">
        <p14:creationId xmlns:p14="http://schemas.microsoft.com/office/powerpoint/2010/main" val="5732539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27</a:t>
            </a:fld>
            <a:endParaRPr lang="en-US"/>
          </a:p>
        </p:txBody>
      </p:sp>
    </p:spTree>
    <p:extLst>
      <p:ext uri="{BB962C8B-B14F-4D97-AF65-F5344CB8AC3E}">
        <p14:creationId xmlns:p14="http://schemas.microsoft.com/office/powerpoint/2010/main" val="3428598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28</a:t>
            </a:fld>
            <a:endParaRPr lang="en-US"/>
          </a:p>
        </p:txBody>
      </p:sp>
    </p:spTree>
    <p:extLst>
      <p:ext uri="{BB962C8B-B14F-4D97-AF65-F5344CB8AC3E}">
        <p14:creationId xmlns:p14="http://schemas.microsoft.com/office/powerpoint/2010/main" val="19340978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C6D27E-E342-4D72-82BD-502015AB2CFE}" type="slidenum">
              <a:rPr lang="en-US" smtClean="0"/>
              <a:pPr/>
              <a:t>29</a:t>
            </a:fld>
            <a:endParaRPr lang="en-US"/>
          </a:p>
        </p:txBody>
      </p:sp>
    </p:spTree>
    <p:extLst>
      <p:ext uri="{BB962C8B-B14F-4D97-AF65-F5344CB8AC3E}">
        <p14:creationId xmlns:p14="http://schemas.microsoft.com/office/powerpoint/2010/main" val="64546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E4416-AE24-4633-B678-92BD805276A1}"/>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0D303F2C-7CCF-4321-A096-D83FBA1F6CB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117B8C38-26B4-49A9-98AA-DC008AA45037}"/>
              </a:ext>
            </a:extLst>
          </p:cNvPr>
          <p:cNvSpPr>
            <a:spLocks noGrp="1"/>
          </p:cNvSpPr>
          <p:nvPr>
            <p:ph type="dt" sz="half" idx="10"/>
          </p:nvPr>
        </p:nvSpPr>
        <p:spPr/>
        <p:txBody>
          <a:bodyPr/>
          <a:lstStyle/>
          <a:p>
            <a:fld id="{4BDF68E2-58F2-4D09-BE8B-E3BD06533059}" type="datetimeFigureOut">
              <a:rPr lang="en-US" smtClean="0"/>
              <a:pPr/>
              <a:t>4/24/2023</a:t>
            </a:fld>
            <a:endParaRPr lang="en-US"/>
          </a:p>
        </p:txBody>
      </p:sp>
      <p:sp>
        <p:nvSpPr>
          <p:cNvPr id="5" name="Footer Placeholder 4">
            <a:extLst>
              <a:ext uri="{FF2B5EF4-FFF2-40B4-BE49-F238E27FC236}">
                <a16:creationId xmlns:a16="http://schemas.microsoft.com/office/drawing/2014/main" id="{22F03558-FE72-46BD-A6B7-003C511E4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470154-459A-46C4-882E-EC57AC5889BB}"/>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414565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04000-1212-4AB1-95C8-B16C6E7988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3167F2-43E6-4E5A-91F0-76C171E34D6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745832-8B08-440D-A31B-8F918A4378A8}"/>
              </a:ext>
            </a:extLst>
          </p:cNvPr>
          <p:cNvSpPr>
            <a:spLocks noGrp="1"/>
          </p:cNvSpPr>
          <p:nvPr>
            <p:ph type="dt" sz="half" idx="10"/>
          </p:nvPr>
        </p:nvSpPr>
        <p:spPr/>
        <p:txBody>
          <a:bodyPr/>
          <a:lstStyle/>
          <a:p>
            <a:fld id="{528FC5F6-F338-4AE4-BB23-26385BCFC423}" type="datetimeFigureOut">
              <a:rPr lang="en-US" smtClean="0"/>
              <a:pPr/>
              <a:t>4/24/2023</a:t>
            </a:fld>
            <a:endParaRPr lang="en-US"/>
          </a:p>
        </p:txBody>
      </p:sp>
      <p:sp>
        <p:nvSpPr>
          <p:cNvPr id="5" name="Footer Placeholder 4">
            <a:extLst>
              <a:ext uri="{FF2B5EF4-FFF2-40B4-BE49-F238E27FC236}">
                <a16:creationId xmlns:a16="http://schemas.microsoft.com/office/drawing/2014/main" id="{506F89B4-E9E3-491F-A5B6-E8D59FAB12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A0D470-3C8E-47F0-878E-257C16A9307F}"/>
              </a:ext>
            </a:extLst>
          </p:cNvPr>
          <p:cNvSpPr>
            <a:spLocks noGrp="1"/>
          </p:cNvSpPr>
          <p:nvPr>
            <p:ph type="sldNum" sz="quarter" idx="12"/>
          </p:nvPr>
        </p:nvSpPr>
        <p:spPr/>
        <p:txBody>
          <a:bodyPr/>
          <a:lstStyle/>
          <a:p>
            <a:fld id="{6113E31D-E2AB-40D1-8B51-AFA5AFEF393A}" type="slidenum">
              <a:rPr lang="en-US" smtClean="0"/>
              <a:pPr/>
              <a:t>‹#›</a:t>
            </a:fld>
            <a:endParaRPr lang="en-US"/>
          </a:p>
        </p:txBody>
      </p:sp>
    </p:spTree>
    <p:extLst>
      <p:ext uri="{BB962C8B-B14F-4D97-AF65-F5344CB8AC3E}">
        <p14:creationId xmlns:p14="http://schemas.microsoft.com/office/powerpoint/2010/main" val="1138180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4A045-7146-4822-9355-2F036F8150F6}"/>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C6D267CC-8FE1-4093-9BCB-F05B10421A17}"/>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7C41643-010E-4A7B-811C-CCD84230CF17}"/>
              </a:ext>
            </a:extLst>
          </p:cNvPr>
          <p:cNvSpPr>
            <a:spLocks noGrp="1"/>
          </p:cNvSpPr>
          <p:nvPr>
            <p:ph type="dt" sz="half" idx="10"/>
          </p:nvPr>
        </p:nvSpPr>
        <p:spPr/>
        <p:txBody>
          <a:bodyPr/>
          <a:lstStyle/>
          <a:p>
            <a:fld id="{20EBB0C4-6273-4C6E-B9BD-2EDC30F1CD52}" type="datetimeFigureOut">
              <a:rPr lang="en-US" smtClean="0"/>
              <a:pPr/>
              <a:t>4/24/2023</a:t>
            </a:fld>
            <a:endParaRPr lang="en-US"/>
          </a:p>
        </p:txBody>
      </p:sp>
      <p:sp>
        <p:nvSpPr>
          <p:cNvPr id="5" name="Footer Placeholder 4">
            <a:extLst>
              <a:ext uri="{FF2B5EF4-FFF2-40B4-BE49-F238E27FC236}">
                <a16:creationId xmlns:a16="http://schemas.microsoft.com/office/drawing/2014/main" id="{2B8A658C-9380-41B3-A54A-86412FC2B5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0117B7-10BA-4B7A-BB99-5613CF32481E}"/>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548754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9FAE-2ED9-4B21-BE65-46575BFFDA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E1BAB2-E835-4C61-BE2E-8947AEDD3D43}"/>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CEF47D-7F47-412E-821A-E1C5281C613E}"/>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AA9968-D3B2-433B-B21F-6B9392690B26}"/>
              </a:ext>
            </a:extLst>
          </p:cNvPr>
          <p:cNvSpPr>
            <a:spLocks noGrp="1"/>
          </p:cNvSpPr>
          <p:nvPr>
            <p:ph type="dt" sz="half" idx="10"/>
          </p:nvPr>
        </p:nvSpPr>
        <p:spPr/>
        <p:txBody>
          <a:bodyPr/>
          <a:lstStyle/>
          <a:p>
            <a:fld id="{19AB4D41-86C1-4908-B66A-0B50CEB3BF29}" type="datetimeFigureOut">
              <a:rPr lang="en-US" smtClean="0"/>
              <a:pPr/>
              <a:t>4/24/2023</a:t>
            </a:fld>
            <a:endParaRPr lang="en-US"/>
          </a:p>
        </p:txBody>
      </p:sp>
      <p:sp>
        <p:nvSpPr>
          <p:cNvPr id="6" name="Footer Placeholder 5">
            <a:extLst>
              <a:ext uri="{FF2B5EF4-FFF2-40B4-BE49-F238E27FC236}">
                <a16:creationId xmlns:a16="http://schemas.microsoft.com/office/drawing/2014/main" id="{5B5EFB45-A4EB-4AEB-9521-B2E4F8D220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E293E1-86E3-4BD5-9C43-35FB0F9B8A24}"/>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189037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0A0D4-E184-487A-BDB4-56BD1A19CCD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EE7CC1-7368-477A-A19B-4960442EFAC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08022E4A-85B9-43FC-8184-B0BD8B89952B}"/>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00545E-7029-4CC4-AB7F-1065D79E836B}"/>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22B35824-9753-4CC8-B02D-D4DF38243A49}"/>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6B329C-D124-4FCB-9F87-931BB8D1EFA0}"/>
              </a:ext>
            </a:extLst>
          </p:cNvPr>
          <p:cNvSpPr>
            <a:spLocks noGrp="1"/>
          </p:cNvSpPr>
          <p:nvPr>
            <p:ph type="dt" sz="half" idx="10"/>
          </p:nvPr>
        </p:nvSpPr>
        <p:spPr/>
        <p:txBody>
          <a:bodyPr/>
          <a:lstStyle/>
          <a:p>
            <a:fld id="{E6426E2C-56C1-4E0D-A793-0088A7FDD37E}" type="datetimeFigureOut">
              <a:rPr lang="en-US" smtClean="0"/>
              <a:pPr/>
              <a:t>4/24/2023</a:t>
            </a:fld>
            <a:endParaRPr lang="en-US"/>
          </a:p>
        </p:txBody>
      </p:sp>
      <p:sp>
        <p:nvSpPr>
          <p:cNvPr id="8" name="Footer Placeholder 7">
            <a:extLst>
              <a:ext uri="{FF2B5EF4-FFF2-40B4-BE49-F238E27FC236}">
                <a16:creationId xmlns:a16="http://schemas.microsoft.com/office/drawing/2014/main" id="{713EA779-AC81-4E55-BCE9-FC2A1818B6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9F3F54-3018-421A-9292-1B3624642B16}"/>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858068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981E9-8D05-4BF8-9E2E-3F01056713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9CDC9D-BB25-43F1-928A-7E28843E7B85}"/>
              </a:ext>
            </a:extLst>
          </p:cNvPr>
          <p:cNvSpPr>
            <a:spLocks noGrp="1"/>
          </p:cNvSpPr>
          <p:nvPr>
            <p:ph type="dt" sz="half" idx="10"/>
          </p:nvPr>
        </p:nvSpPr>
        <p:spPr/>
        <p:txBody>
          <a:bodyPr/>
          <a:lstStyle/>
          <a:p>
            <a:fld id="{C8C39B41-D8B5-4052-B551-9B5525EAA8B6}" type="datetimeFigureOut">
              <a:rPr lang="en-US" smtClean="0"/>
              <a:pPr/>
              <a:t>4/24/2023</a:t>
            </a:fld>
            <a:endParaRPr lang="en-US"/>
          </a:p>
        </p:txBody>
      </p:sp>
      <p:sp>
        <p:nvSpPr>
          <p:cNvPr id="4" name="Footer Placeholder 3">
            <a:extLst>
              <a:ext uri="{FF2B5EF4-FFF2-40B4-BE49-F238E27FC236}">
                <a16:creationId xmlns:a16="http://schemas.microsoft.com/office/drawing/2014/main" id="{6FD9FD6C-0F37-4F7C-B5CB-1F0E9B0176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B8A6B3-49D6-4609-9C4F-E227314F47AE}"/>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440684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69F005-73CD-46BD-A227-4385B39E193B}"/>
              </a:ext>
            </a:extLst>
          </p:cNvPr>
          <p:cNvSpPr>
            <a:spLocks noGrp="1"/>
          </p:cNvSpPr>
          <p:nvPr>
            <p:ph type="dt" sz="half" idx="10"/>
          </p:nvPr>
        </p:nvSpPr>
        <p:spPr/>
        <p:txBody>
          <a:bodyPr/>
          <a:lstStyle/>
          <a:p>
            <a:fld id="{4D94136C-8742-45B2-AF27-D93DF72833A9}" type="datetimeFigureOut">
              <a:rPr lang="en-US" smtClean="0"/>
              <a:pPr/>
              <a:t>4/24/2023</a:t>
            </a:fld>
            <a:endParaRPr lang="en-US"/>
          </a:p>
        </p:txBody>
      </p:sp>
      <p:sp>
        <p:nvSpPr>
          <p:cNvPr id="3" name="Footer Placeholder 2">
            <a:extLst>
              <a:ext uri="{FF2B5EF4-FFF2-40B4-BE49-F238E27FC236}">
                <a16:creationId xmlns:a16="http://schemas.microsoft.com/office/drawing/2014/main" id="{8B45E7AA-DE3F-418B-9015-6D623F7EB1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B37FB2-F4A3-4E50-9069-ADADF566A17A}"/>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005342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7E2C9-CD70-4D7E-ABBF-9E86FE9B55E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0EF3403-3521-4122-BC6C-E3920D6AD85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12BF9E-750B-4387-A74A-E88AD121182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5D76ABF4-303A-4696-AFB4-5532DD2B15D9}"/>
              </a:ext>
            </a:extLst>
          </p:cNvPr>
          <p:cNvSpPr>
            <a:spLocks noGrp="1"/>
          </p:cNvSpPr>
          <p:nvPr>
            <p:ph type="dt" sz="half" idx="10"/>
          </p:nvPr>
        </p:nvSpPr>
        <p:spPr/>
        <p:txBody>
          <a:bodyPr/>
          <a:lstStyle/>
          <a:p>
            <a:fld id="{32ABBEA6-7C60-4B02-AE87-00D78D8422AF}" type="datetimeFigureOut">
              <a:rPr lang="en-US" smtClean="0"/>
              <a:pPr/>
              <a:t>4/24/2023</a:t>
            </a:fld>
            <a:endParaRPr lang="en-US"/>
          </a:p>
        </p:txBody>
      </p:sp>
      <p:sp>
        <p:nvSpPr>
          <p:cNvPr id="6" name="Footer Placeholder 5">
            <a:extLst>
              <a:ext uri="{FF2B5EF4-FFF2-40B4-BE49-F238E27FC236}">
                <a16:creationId xmlns:a16="http://schemas.microsoft.com/office/drawing/2014/main" id="{55BFA769-7C46-41E3-90DF-192AFB71EA40}"/>
              </a:ext>
            </a:extLst>
          </p:cNvPr>
          <p:cNvSpPr>
            <a:spLocks noGrp="1"/>
          </p:cNvSpPr>
          <p:nvPr>
            <p:ph type="ftr" sz="quarter" idx="11"/>
          </p:nvPr>
        </p:nvSpPr>
        <p:spPr/>
        <p:txBody>
          <a:bodyPr/>
          <a:lstStyle/>
          <a:p>
            <a:endParaRPr lang="en-US">
              <a:solidFill>
                <a:srgbClr val="422754"/>
              </a:solidFill>
            </a:endParaRPr>
          </a:p>
        </p:txBody>
      </p:sp>
      <p:sp>
        <p:nvSpPr>
          <p:cNvPr id="7" name="Slide Number Placeholder 6">
            <a:extLst>
              <a:ext uri="{FF2B5EF4-FFF2-40B4-BE49-F238E27FC236}">
                <a16:creationId xmlns:a16="http://schemas.microsoft.com/office/drawing/2014/main" id="{53354A3E-BEAB-4D20-BC26-5E8DABEF382C}"/>
              </a:ext>
            </a:extLst>
          </p:cNvPr>
          <p:cNvSpPr>
            <a:spLocks noGrp="1"/>
          </p:cNvSpPr>
          <p:nvPr>
            <p:ph type="sldNum" sz="quarter" idx="12"/>
          </p:nvPr>
        </p:nvSpPr>
        <p:spPr/>
        <p:txBody>
          <a:bodyPr/>
          <a:lstStyle/>
          <a:p>
            <a:fld id="{4FAB73BC-B049-4115-A692-8D63A059BFB8}" type="slidenum">
              <a:rPr lang="en-US" smtClean="0">
                <a:solidFill>
                  <a:srgbClr val="422754"/>
                </a:solidFill>
              </a:rPr>
              <a:pPr/>
              <a:t>‹#›</a:t>
            </a:fld>
            <a:endParaRPr lang="en-US">
              <a:solidFill>
                <a:srgbClr val="422754"/>
              </a:solidFill>
            </a:endParaRPr>
          </a:p>
        </p:txBody>
      </p:sp>
    </p:spTree>
    <p:extLst>
      <p:ext uri="{BB962C8B-B14F-4D97-AF65-F5344CB8AC3E}">
        <p14:creationId xmlns:p14="http://schemas.microsoft.com/office/powerpoint/2010/main" val="3609164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A67A-711D-4B9F-81EF-3401CD3566C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177EEA6A-1947-4C83-8CEF-4EA772CCEF1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E083D5C0-3FA3-4063-B398-3CEDDBE977E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71CABF1-540B-4ED5-B5B4-F9B81A7B0765}"/>
              </a:ext>
            </a:extLst>
          </p:cNvPr>
          <p:cNvSpPr>
            <a:spLocks noGrp="1"/>
          </p:cNvSpPr>
          <p:nvPr>
            <p:ph type="dt" sz="half" idx="10"/>
          </p:nvPr>
        </p:nvSpPr>
        <p:spPr/>
        <p:txBody>
          <a:bodyPr/>
          <a:lstStyle/>
          <a:p>
            <a:fld id="{C9CAD897-D46E-4AD2-BD9B-49DD3E640873}" type="datetimeFigureOut">
              <a:rPr lang="en-US" smtClean="0"/>
              <a:pPr/>
              <a:t>4/24/2023</a:t>
            </a:fld>
            <a:endParaRPr lang="en-US"/>
          </a:p>
        </p:txBody>
      </p:sp>
      <p:sp>
        <p:nvSpPr>
          <p:cNvPr id="6" name="Footer Placeholder 5">
            <a:extLst>
              <a:ext uri="{FF2B5EF4-FFF2-40B4-BE49-F238E27FC236}">
                <a16:creationId xmlns:a16="http://schemas.microsoft.com/office/drawing/2014/main" id="{07466C29-2A0C-40E9-BBB5-4E836E298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6C9D4D-713A-4D4F-A79D-308CC942FB41}"/>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850195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1B528-3140-4016-BA73-B4584E62C64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3289DD-39B9-4E8D-BB64-91057BE58E1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7174F-C251-4372-BFCF-7018C7F611FF}"/>
              </a:ext>
            </a:extLst>
          </p:cNvPr>
          <p:cNvSpPr>
            <a:spLocks noGrp="1"/>
          </p:cNvSpPr>
          <p:nvPr>
            <p:ph type="dt" sz="half" idx="10"/>
          </p:nvPr>
        </p:nvSpPr>
        <p:spPr/>
        <p:txBody>
          <a:bodyPr/>
          <a:lstStyle/>
          <a:p>
            <a:fld id="{2E2D6473-DF6D-4702-B328-E0DD40540A4E}" type="datetimeFigureOut">
              <a:rPr lang="en-US" smtClean="0"/>
              <a:pPr/>
              <a:t>4/24/2023</a:t>
            </a:fld>
            <a:endParaRPr lang="en-US"/>
          </a:p>
        </p:txBody>
      </p:sp>
      <p:sp>
        <p:nvSpPr>
          <p:cNvPr id="5" name="Footer Placeholder 4">
            <a:extLst>
              <a:ext uri="{FF2B5EF4-FFF2-40B4-BE49-F238E27FC236}">
                <a16:creationId xmlns:a16="http://schemas.microsoft.com/office/drawing/2014/main" id="{140C258C-129B-4FCD-B32C-29782DBBBD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B50D04-7911-41EC-9FDD-8B136ABAD187}"/>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921782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62A910-F07E-4A8B-B530-5B98095775A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12921E-8A4B-4F1D-9571-85EB08275C12}"/>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0ED146-70E5-4694-8319-06BDC4BDB6F5}"/>
              </a:ext>
            </a:extLst>
          </p:cNvPr>
          <p:cNvSpPr>
            <a:spLocks noGrp="1"/>
          </p:cNvSpPr>
          <p:nvPr>
            <p:ph type="dt" sz="half" idx="10"/>
          </p:nvPr>
        </p:nvSpPr>
        <p:spPr/>
        <p:txBody>
          <a:bodyPr/>
          <a:lstStyle/>
          <a:p>
            <a:fld id="{E26F7E3A-B166-407D-9866-32884E7D5B37}" type="datetimeFigureOut">
              <a:rPr lang="en-US" smtClean="0"/>
              <a:pPr/>
              <a:t>4/24/2023</a:t>
            </a:fld>
            <a:endParaRPr lang="en-US"/>
          </a:p>
        </p:txBody>
      </p:sp>
      <p:sp>
        <p:nvSpPr>
          <p:cNvPr id="5" name="Footer Placeholder 4">
            <a:extLst>
              <a:ext uri="{FF2B5EF4-FFF2-40B4-BE49-F238E27FC236}">
                <a16:creationId xmlns:a16="http://schemas.microsoft.com/office/drawing/2014/main" id="{BB26BCC6-663D-496B-B403-B8B783EE70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C49EB1-FDC4-4C42-BCBD-F7FC78AE99BB}"/>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936673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311700" y="593367"/>
            <a:ext cx="8520600" cy="831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0" name="Shape 20"/>
          <p:cNvSpPr txBox="1">
            <a:spLocks noGrp="1"/>
          </p:cNvSpPr>
          <p:nvPr>
            <p:ph type="body" idx="1"/>
          </p:nvPr>
        </p:nvSpPr>
        <p:spPr>
          <a:xfrm>
            <a:off x="311700" y="1536633"/>
            <a:ext cx="8520600" cy="4555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1" name="Shape 21"/>
          <p:cNvSpPr txBox="1">
            <a:spLocks noGrp="1"/>
          </p:cNvSpPr>
          <p:nvPr>
            <p:ph type="sldNum" idx="12"/>
          </p:nvPr>
        </p:nvSpPr>
        <p:spPr>
          <a:xfrm>
            <a:off x="8497999" y="6251677"/>
            <a:ext cx="548700" cy="524800"/>
          </a:xfrm>
          <a:prstGeom prst="rect">
            <a:avLst/>
          </a:prstGeom>
        </p:spPr>
        <p:txBody>
          <a:bodyPr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3520114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aption">
    <p:spTree>
      <p:nvGrpSpPr>
        <p:cNvPr id="1" name="Shape 44"/>
        <p:cNvGrpSpPr/>
        <p:nvPr/>
      </p:nvGrpSpPr>
      <p:grpSpPr>
        <a:xfrm>
          <a:off x="0" y="0"/>
          <a:ext cx="0" cy="0"/>
          <a:chOff x="0" y="0"/>
          <a:chExt cx="0" cy="0"/>
        </a:xfrm>
      </p:grpSpPr>
      <p:sp>
        <p:nvSpPr>
          <p:cNvPr id="45" name="Shape 45"/>
          <p:cNvSpPr txBox="1">
            <a:spLocks noGrp="1"/>
          </p:cNvSpPr>
          <p:nvPr>
            <p:ph type="body" idx="1"/>
          </p:nvPr>
        </p:nvSpPr>
        <p:spPr>
          <a:xfrm>
            <a:off x="311700" y="5640767"/>
            <a:ext cx="5998800" cy="806800"/>
          </a:xfrm>
          <a:prstGeom prst="rect">
            <a:avLst/>
          </a:prstGeom>
        </p:spPr>
        <p:txBody>
          <a:bodyPr lIns="91425" tIns="91425" rIns="91425" bIns="91425" anchor="ctr" anchorCtr="0"/>
          <a:lstStyle>
            <a:lvl1pPr lvl="0">
              <a:lnSpc>
                <a:spcPct val="100000"/>
              </a:lnSpc>
              <a:spcBef>
                <a:spcPts val="0"/>
              </a:spcBef>
              <a:spcAft>
                <a:spcPts val="0"/>
              </a:spcAft>
              <a:buSzPct val="100000"/>
              <a:buNone/>
              <a:defRPr sz="2100"/>
            </a:lvl1pPr>
          </a:lstStyle>
          <a:p>
            <a:endParaRPr/>
          </a:p>
        </p:txBody>
      </p:sp>
      <p:sp>
        <p:nvSpPr>
          <p:cNvPr id="46" name="Shape 46"/>
          <p:cNvSpPr txBox="1">
            <a:spLocks noGrp="1"/>
          </p:cNvSpPr>
          <p:nvPr>
            <p:ph type="sldNum" idx="12"/>
          </p:nvPr>
        </p:nvSpPr>
        <p:spPr>
          <a:xfrm>
            <a:off x="8497999" y="6251677"/>
            <a:ext cx="548700" cy="524800"/>
          </a:xfrm>
          <a:prstGeom prst="rect">
            <a:avLst/>
          </a:prstGeom>
        </p:spPr>
        <p:txBody>
          <a:bodyPr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1687923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52CF46-2E5D-4D5A-9023-B47CDD7EB98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EB80D9-F5C2-4F8C-AE7D-0E7E4171406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B8FF9B-C070-497D-9423-F5F4810A05E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342900" eaLnBrk="1" fontAlgn="auto" hangingPunct="1">
              <a:spcBef>
                <a:spcPts val="0"/>
              </a:spcBef>
              <a:spcAft>
                <a:spcPts val="0"/>
              </a:spcAft>
            </a:pPr>
            <a:fld id="{98624D31-43A5-475A-80CF-332C9F6DCF35}" type="datetimeFigureOut">
              <a:rPr lang="en-US" smtClean="0">
                <a:latin typeface="Calibri" panose="020F0502020204030204"/>
              </a:rPr>
              <a:pPr defTabSz="342900" eaLnBrk="1" fontAlgn="auto" hangingPunct="1">
                <a:spcBef>
                  <a:spcPts val="0"/>
                </a:spcBef>
                <a:spcAft>
                  <a:spcPts val="0"/>
                </a:spcAft>
              </a:pPr>
              <a:t>4/24/2023</a:t>
            </a:fld>
            <a:endParaRPr lang="en-US">
              <a:latin typeface="Calibri" panose="020F0502020204030204"/>
            </a:endParaRPr>
          </a:p>
        </p:txBody>
      </p:sp>
      <p:sp>
        <p:nvSpPr>
          <p:cNvPr id="5" name="Footer Placeholder 4">
            <a:extLst>
              <a:ext uri="{FF2B5EF4-FFF2-40B4-BE49-F238E27FC236}">
                <a16:creationId xmlns:a16="http://schemas.microsoft.com/office/drawing/2014/main" id="{D3FF83A6-FFE3-4FE1-A24C-BA41F264D82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342900" eaLnBrk="1" fontAlgn="auto" hangingPunct="1">
              <a:spcBef>
                <a:spcPts val="0"/>
              </a:spcBef>
              <a:spcAft>
                <a:spcPts val="0"/>
              </a:spcAft>
            </a:pPr>
            <a:endParaRPr lang="en-US">
              <a:latin typeface="Calibri" panose="020F0502020204030204"/>
            </a:endParaRPr>
          </a:p>
        </p:txBody>
      </p:sp>
      <p:sp>
        <p:nvSpPr>
          <p:cNvPr id="6" name="Slide Number Placeholder 5">
            <a:extLst>
              <a:ext uri="{FF2B5EF4-FFF2-40B4-BE49-F238E27FC236}">
                <a16:creationId xmlns:a16="http://schemas.microsoft.com/office/drawing/2014/main" id="{84D4D81A-E5B9-46F4-B66D-F6F3F731804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342900" eaLnBrk="1" fontAlgn="auto" hangingPunct="1">
              <a:spcBef>
                <a:spcPts val="0"/>
              </a:spcBef>
              <a:spcAft>
                <a:spcPts val="0"/>
              </a:spcAft>
            </a:pPr>
            <a:fld id="{4FAB73BC-B049-4115-A692-8D63A059BFB8}" type="slidenum">
              <a:rPr lang="en-US" smtClean="0">
                <a:latin typeface="Calibri" panose="020F0502020204030204"/>
              </a:rPr>
              <a:pPr defTabSz="342900" eaLnBrk="1" fontAlgn="auto" hangingPunct="1">
                <a:spcBef>
                  <a:spcPts val="0"/>
                </a:spcBef>
                <a:spcAft>
                  <a:spcPts val="0"/>
                </a:spcAft>
              </a:pPr>
              <a:t>‹#›</a:t>
            </a:fld>
            <a:endParaRPr lang="en-US">
              <a:latin typeface="Calibri" panose="020F0502020204030204"/>
            </a:endParaRPr>
          </a:p>
        </p:txBody>
      </p:sp>
    </p:spTree>
    <p:extLst>
      <p:ext uri="{BB962C8B-B14F-4D97-AF65-F5344CB8AC3E}">
        <p14:creationId xmlns:p14="http://schemas.microsoft.com/office/powerpoint/2010/main" val="2914915283"/>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pikist.com/free-photo-xkpsj" TargetMode="External"/><Relationship Id="rId5" Type="http://schemas.openxmlformats.org/officeDocument/2006/relationships/image" Target="../media/image3.jpeg"/><Relationship Id="rId4" Type="http://schemas.openxmlformats.org/officeDocument/2006/relationships/hyperlink" Target="https://pixnio.com/media/underneath-big-tree-tall-woo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news.schoolsdo.org/2017/11/parcc-algebra-2-factor-an-unknown-polynomia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http://marxattac.org/home/azote-de-neoclasicos/en-pocas-palabras-3-los-keynesianos/" TargetMode="External"/><Relationship Id="rId5" Type="http://schemas.openxmlformats.org/officeDocument/2006/relationships/image" Target="../media/image12.jpeg"/><Relationship Id="rId4" Type="http://schemas.openxmlformats.org/officeDocument/2006/relationships/hyperlink" Target="https://www.flickr.com/photos/bpcp/5280344991"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23.jpe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hyperlink" Target="https://www.profesorjrc.es/recursos.htm" TargetMode="External"/><Relationship Id="rId5" Type="http://schemas.openxmlformats.org/officeDocument/2006/relationships/image" Target="../media/image28.png"/><Relationship Id="rId4" Type="http://schemas.openxmlformats.org/officeDocument/2006/relationships/hyperlink" Target="https://www.edsurge.com/product-reviews/aleks-highered"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markbialczak.com/2018/07/06/a-new-spot-to-watch-the-ballpark-fireworks-works-out-glowingly/" TargetMode="External"/><Relationship Id="rId5" Type="http://schemas.openxmlformats.org/officeDocument/2006/relationships/image" Target="../media/image32.jpeg"/><Relationship Id="rId4" Type="http://schemas.openxmlformats.org/officeDocument/2006/relationships/hyperlink" Target="http://cronkitenewsonline.com/2014/02/eager-to-get-seat-belts-on-students-senator-drove-a-school-bu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p:nvPr>
        </p:nvSpPr>
        <p:spPr>
          <a:xfrm>
            <a:off x="533400" y="2743200"/>
            <a:ext cx="8001000" cy="2438400"/>
          </a:xfrm>
        </p:spPr>
        <p:txBody>
          <a:bodyPr>
            <a:normAutofit fontScale="90000"/>
          </a:bodyPr>
          <a:lstStyle/>
          <a:p>
            <a:pPr marL="342900" indent="-342900" algn="ctr">
              <a:lnSpc>
                <a:spcPct val="90000"/>
              </a:lnSpc>
              <a:spcBef>
                <a:spcPct val="20000"/>
              </a:spcBef>
            </a:pPr>
            <a:r>
              <a:rPr lang="en-US" sz="8700" b="1">
                <a:solidFill>
                  <a:srgbClr val="7030A0"/>
                </a:solidFill>
                <a:effectLst>
                  <a:outerShdw blurRad="38100" dist="38100" dir="2700000" algn="tl">
                    <a:srgbClr val="000000"/>
                  </a:outerShdw>
                </a:effectLst>
                <a:latin typeface="+mn-lt"/>
              </a:rPr>
              <a:t>Welcome to SVGS!</a:t>
            </a:r>
            <a:br>
              <a:rPr lang="en-US" sz="4400">
                <a:effectLst>
                  <a:outerShdw blurRad="38100" dist="38100" dir="2700000" algn="tl">
                    <a:srgbClr val="000000"/>
                  </a:outerShdw>
                </a:effectLst>
              </a:rPr>
            </a:br>
            <a:endParaRPr lang="en-US"/>
          </a:p>
        </p:txBody>
      </p:sp>
      <p:sp>
        <p:nvSpPr>
          <p:cNvPr id="4" name="Subtitle 3"/>
          <p:cNvSpPr>
            <a:spLocks noGrp="1"/>
          </p:cNvSpPr>
          <p:nvPr>
            <p:ph type="subTitle" idx="1"/>
          </p:nvPr>
        </p:nvSpPr>
        <p:spPr>
          <a:xfrm>
            <a:off x="304800" y="4572000"/>
            <a:ext cx="8534400" cy="609600"/>
          </a:xfrm>
        </p:spPr>
        <p:txBody>
          <a:bodyPr>
            <a:noAutofit/>
          </a:bodyPr>
          <a:lstStyle/>
          <a:p>
            <a:pPr algn="ctr"/>
            <a:r>
              <a:rPr lang="en-US" sz="3800">
                <a:solidFill>
                  <a:schemeClr val="accent1"/>
                </a:solidFill>
                <a:latin typeface="+mn-lt"/>
              </a:rPr>
              <a:t>New Student and Parent Meeting</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5308" y="304800"/>
            <a:ext cx="3072384" cy="215493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1346753" y="0"/>
            <a:ext cx="6450494" cy="933842"/>
          </a:xfrm>
        </p:spPr>
        <p:txBody>
          <a:bodyPr>
            <a:noAutofit/>
          </a:bodyPr>
          <a:lstStyle/>
          <a:p>
            <a:pPr algn="ctr"/>
            <a:r>
              <a:rPr lang="en-US" sz="4800" b="1">
                <a:solidFill>
                  <a:schemeClr val="tx1"/>
                </a:solidFill>
                <a:latin typeface="+mn-lt"/>
              </a:rPr>
              <a:t>SVGS </a:t>
            </a:r>
            <a:r>
              <a:rPr lang="en-US" sz="4800" b="1" i="1">
                <a:solidFill>
                  <a:schemeClr val="tx1"/>
                </a:solidFill>
                <a:latin typeface="+mn-lt"/>
              </a:rPr>
              <a:t>“Legacy”</a:t>
            </a:r>
          </a:p>
        </p:txBody>
      </p:sp>
      <p:sp>
        <p:nvSpPr>
          <p:cNvPr id="134147" name="Rectangle 3"/>
          <p:cNvSpPr>
            <a:spLocks noGrp="1" noChangeArrowheads="1"/>
          </p:cNvSpPr>
          <p:nvPr>
            <p:ph idx="1"/>
          </p:nvPr>
        </p:nvSpPr>
        <p:spPr>
          <a:xfrm>
            <a:off x="288469" y="1143000"/>
            <a:ext cx="8588831" cy="933842"/>
          </a:xfrm>
        </p:spPr>
        <p:txBody>
          <a:bodyPr>
            <a:noAutofit/>
          </a:bodyPr>
          <a:lstStyle/>
          <a:p>
            <a:pPr marL="0" indent="0">
              <a:lnSpc>
                <a:spcPct val="110000"/>
              </a:lnSpc>
              <a:buClr>
                <a:schemeClr val="tx1"/>
              </a:buClr>
              <a:buNone/>
            </a:pPr>
            <a:r>
              <a:rPr lang="en-US" sz="2800">
                <a:latin typeface="Calibri" panose="020F0502020204030204" pitchFamily="34" charset="0"/>
                <a:cs typeface="Calibri" panose="020F0502020204030204" pitchFamily="34" charset="0"/>
              </a:rPr>
              <a:t>As an SVGS student, you will benefit because of the dedication, commitment, and service of those before you.</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99876" y="2443842"/>
            <a:ext cx="5382143" cy="4038601"/>
          </a:xfrm>
          <a:prstGeom prst="rect">
            <a:avLst/>
          </a:prstGeom>
        </p:spPr>
      </p:pic>
      <p:sp>
        <p:nvSpPr>
          <p:cNvPr id="5" name="Rectangle 4">
            <a:extLst>
              <a:ext uri="{FF2B5EF4-FFF2-40B4-BE49-F238E27FC236}">
                <a16:creationId xmlns:a16="http://schemas.microsoft.com/office/drawing/2014/main" id="{2EEFADDC-6882-4380-AF7F-F83465BFA1D6}"/>
              </a:ext>
            </a:extLst>
          </p:cNvPr>
          <p:cNvSpPr/>
          <p:nvPr/>
        </p:nvSpPr>
        <p:spPr>
          <a:xfrm>
            <a:off x="5731328" y="2286000"/>
            <a:ext cx="3349265" cy="1490536"/>
          </a:xfrm>
          <a:prstGeom prst="rect">
            <a:avLst/>
          </a:prstGeom>
        </p:spPr>
        <p:txBody>
          <a:bodyPr wrap="square">
            <a:spAutoFit/>
          </a:bodyPr>
          <a:lstStyle/>
          <a:p>
            <a:pPr>
              <a:lnSpc>
                <a:spcPct val="110000"/>
              </a:lnSpc>
              <a:buClr>
                <a:schemeClr val="tx1"/>
              </a:buClr>
            </a:pPr>
            <a:r>
              <a:rPr lang="en-US" sz="2800">
                <a:latin typeface="Calibri" panose="020F0502020204030204" pitchFamily="34" charset="0"/>
                <a:cs typeface="Calibri" panose="020F0502020204030204" pitchFamily="34" charset="0"/>
              </a:rPr>
              <a:t>It is your responsibility to continue that legacy.</a:t>
            </a:r>
          </a:p>
        </p:txBody>
      </p:sp>
      <p:pic>
        <p:nvPicPr>
          <p:cNvPr id="8" name="Picture 7">
            <a:extLst>
              <a:ext uri="{FF2B5EF4-FFF2-40B4-BE49-F238E27FC236}">
                <a16:creationId xmlns:a16="http://schemas.microsoft.com/office/drawing/2014/main" id="{A0246A26-E548-4EFD-8911-16E41CA3C7BB}"/>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32310" t="-1311" r="12068" b="1311"/>
          <a:stretch/>
        </p:blipFill>
        <p:spPr>
          <a:xfrm>
            <a:off x="5730931" y="3918798"/>
            <a:ext cx="3213193" cy="256364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152400" y="35561"/>
            <a:ext cx="6450494" cy="933842"/>
          </a:xfrm>
        </p:spPr>
        <p:txBody>
          <a:bodyPr>
            <a:noAutofit/>
          </a:bodyPr>
          <a:lstStyle/>
          <a:p>
            <a:pPr algn="ctr"/>
            <a:r>
              <a:rPr lang="en-US" sz="4800" b="1">
                <a:solidFill>
                  <a:schemeClr val="tx1"/>
                </a:solidFill>
                <a:latin typeface="+mn-lt"/>
              </a:rPr>
              <a:t>Expectations of Students</a:t>
            </a:r>
          </a:p>
        </p:txBody>
      </p:sp>
      <p:sp>
        <p:nvSpPr>
          <p:cNvPr id="134147" name="Rectangle 3"/>
          <p:cNvSpPr>
            <a:spLocks noGrp="1" noChangeArrowheads="1"/>
          </p:cNvSpPr>
          <p:nvPr>
            <p:ph idx="1"/>
          </p:nvPr>
        </p:nvSpPr>
        <p:spPr>
          <a:xfrm>
            <a:off x="288470" y="960199"/>
            <a:ext cx="4588329" cy="5862268"/>
          </a:xfrm>
        </p:spPr>
        <p:txBody>
          <a:bodyPr vert="horz" lIns="91440" tIns="45720" rIns="91440" bIns="45720" rtlCol="0" anchor="t">
            <a:normAutofit fontScale="25000" lnSpcReduction="20000"/>
          </a:bodyPr>
          <a:lstStyle/>
          <a:p>
            <a:pPr>
              <a:lnSpc>
                <a:spcPct val="120000"/>
              </a:lnSpc>
              <a:spcBef>
                <a:spcPts val="0"/>
              </a:spcBef>
              <a:spcAft>
                <a:spcPts val="0"/>
              </a:spcAft>
              <a:buClr>
                <a:schemeClr val="tx1"/>
              </a:buClr>
              <a:buFont typeface="Arial" panose="020B0604020202020204" pitchFamily="34" charset="0"/>
              <a:buChar char="•"/>
            </a:pPr>
            <a:r>
              <a:rPr lang="en-US" sz="11200" dirty="0"/>
              <a:t> </a:t>
            </a:r>
            <a:r>
              <a:rPr lang="en-US" sz="11200" dirty="0">
                <a:solidFill>
                  <a:schemeClr val="tx1"/>
                </a:solidFill>
              </a:rPr>
              <a:t>Value Opportunities</a:t>
            </a:r>
          </a:p>
          <a:p>
            <a:pPr>
              <a:lnSpc>
                <a:spcPct val="120000"/>
              </a:lnSpc>
              <a:spcBef>
                <a:spcPts val="0"/>
              </a:spcBef>
              <a:spcAft>
                <a:spcPts val="0"/>
              </a:spcAft>
              <a:buClr>
                <a:schemeClr val="tx1"/>
              </a:buClr>
              <a:buFont typeface="Arial" panose="020B0604020202020204" pitchFamily="34" charset="0"/>
              <a:buChar char="•"/>
            </a:pPr>
            <a:r>
              <a:rPr lang="en-US" sz="11200" dirty="0">
                <a:solidFill>
                  <a:schemeClr val="tx1"/>
                </a:solidFill>
              </a:rPr>
              <a:t> Respect</a:t>
            </a:r>
          </a:p>
          <a:p>
            <a:pPr lvl="1">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Accomplishments</a:t>
            </a:r>
            <a:endParaRPr lang="en-US" sz="11200" dirty="0">
              <a:solidFill>
                <a:schemeClr val="tx1"/>
              </a:solidFill>
              <a:cs typeface="Calibri" panose="020F0502020204030204"/>
            </a:endParaRPr>
          </a:p>
          <a:p>
            <a:pPr lvl="1">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Talents</a:t>
            </a:r>
            <a:endParaRPr lang="en-US" sz="11200" dirty="0">
              <a:solidFill>
                <a:schemeClr val="tx1"/>
              </a:solidFill>
              <a:cs typeface="Calibri" panose="020F0502020204030204"/>
            </a:endParaRPr>
          </a:p>
          <a:p>
            <a:pPr lvl="1">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Differences</a:t>
            </a:r>
            <a:endParaRPr lang="en-US" sz="11200" dirty="0">
              <a:solidFill>
                <a:schemeClr val="tx1"/>
              </a:solidFill>
              <a:cs typeface="Calibri" panose="020F0502020204030204"/>
            </a:endParaRPr>
          </a:p>
          <a:p>
            <a:pPr>
              <a:lnSpc>
                <a:spcPct val="120000"/>
              </a:lnSpc>
              <a:spcBef>
                <a:spcPts val="0"/>
              </a:spcBef>
              <a:spcAft>
                <a:spcPts val="0"/>
              </a:spcAft>
              <a:buClr>
                <a:schemeClr val="tx1"/>
              </a:buClr>
              <a:buFont typeface="Arial" panose="020B0604020202020204" pitchFamily="34" charset="0"/>
              <a:buChar char="•"/>
            </a:pPr>
            <a:r>
              <a:rPr lang="en-US" sz="11200" dirty="0">
                <a:solidFill>
                  <a:schemeClr val="tx1"/>
                </a:solidFill>
              </a:rPr>
              <a:t> Contribute</a:t>
            </a:r>
          </a:p>
          <a:p>
            <a:pPr lvl="1">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 Learning environment</a:t>
            </a:r>
          </a:p>
          <a:p>
            <a:pPr lvl="1">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 Group &amp; individual work</a:t>
            </a:r>
          </a:p>
          <a:p>
            <a:pPr>
              <a:lnSpc>
                <a:spcPct val="120000"/>
              </a:lnSpc>
              <a:spcBef>
                <a:spcPts val="0"/>
              </a:spcBef>
              <a:spcAft>
                <a:spcPts val="0"/>
              </a:spcAft>
              <a:buClr>
                <a:schemeClr val="tx1"/>
              </a:buClr>
              <a:buFont typeface="Arial" panose="020B0604020202020204" pitchFamily="34" charset="0"/>
              <a:buChar char="•"/>
            </a:pPr>
            <a:r>
              <a:rPr lang="en-US" sz="11200" dirty="0">
                <a:solidFill>
                  <a:schemeClr val="tx1"/>
                </a:solidFill>
              </a:rPr>
              <a:t> Show Responsibility</a:t>
            </a:r>
          </a:p>
          <a:p>
            <a:pPr lvl="2">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Attendance</a:t>
            </a:r>
          </a:p>
          <a:p>
            <a:pPr lvl="2">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Promptness</a:t>
            </a:r>
          </a:p>
          <a:p>
            <a:pPr lvl="2">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Communication</a:t>
            </a:r>
          </a:p>
          <a:p>
            <a:pPr lvl="2">
              <a:lnSpc>
                <a:spcPct val="120000"/>
              </a:lnSpc>
              <a:spcBef>
                <a:spcPts val="0"/>
              </a:spcBef>
              <a:spcAft>
                <a:spcPts val="0"/>
              </a:spcAft>
              <a:buClr>
                <a:schemeClr val="tx1"/>
              </a:buClr>
              <a:buFont typeface="Wingdings" panose="05000000000000000000" pitchFamily="2" charset="2"/>
              <a:buChar char="ü"/>
            </a:pPr>
            <a:r>
              <a:rPr lang="en-US" sz="11200" dirty="0">
                <a:solidFill>
                  <a:schemeClr val="tx1"/>
                </a:solidFill>
              </a:rPr>
              <a:t>Participation</a:t>
            </a:r>
          </a:p>
          <a:p>
            <a:pPr lvl="2">
              <a:buFont typeface="Arial" panose="020B0604020202020204" pitchFamily="34" charset="0"/>
              <a:buChar char="•"/>
            </a:pPr>
            <a:endParaRPr lang="en-US" sz="2800" dirty="0"/>
          </a:p>
          <a:p>
            <a:endParaRPr lang="en-US" sz="2400" i="1" dirty="0"/>
          </a:p>
          <a:p>
            <a:pPr>
              <a:buFont typeface="Wingdings" pitchFamily="2" charset="2"/>
              <a:buNone/>
            </a:pP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2688" y="3410432"/>
            <a:ext cx="2555325" cy="3412007"/>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2894" y="39764"/>
            <a:ext cx="2454728" cy="3273271"/>
          </a:xfrm>
          <a:prstGeom prst="rect">
            <a:avLst/>
          </a:prstGeom>
        </p:spPr>
      </p:pic>
    </p:spTree>
    <p:extLst>
      <p:ext uri="{BB962C8B-B14F-4D97-AF65-F5344CB8AC3E}">
        <p14:creationId xmlns:p14="http://schemas.microsoft.com/office/powerpoint/2010/main" val="228329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4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414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414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414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414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414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4147">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4147">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4147">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4147">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4147">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4147">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414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57200" y="152401"/>
            <a:ext cx="8153400" cy="787034"/>
          </a:xfrm>
        </p:spPr>
        <p:txBody>
          <a:bodyPr>
            <a:normAutofit/>
          </a:bodyPr>
          <a:lstStyle/>
          <a:p>
            <a:pPr algn="ctr"/>
            <a:r>
              <a:rPr lang="en-US" sz="4800" b="1">
                <a:latin typeface="Calibri" panose="020F0502020204030204" pitchFamily="34" charset="0"/>
                <a:cs typeface="Calibri" panose="020F0502020204030204" pitchFamily="34" charset="0"/>
              </a:rPr>
              <a:t>Expectations of Parents</a:t>
            </a:r>
          </a:p>
        </p:txBody>
      </p:sp>
      <p:sp>
        <p:nvSpPr>
          <p:cNvPr id="132099" name="Rectangle 3"/>
          <p:cNvSpPr>
            <a:spLocks noGrp="1" noChangeArrowheads="1"/>
          </p:cNvSpPr>
          <p:nvPr>
            <p:ph idx="1"/>
          </p:nvPr>
        </p:nvSpPr>
        <p:spPr>
          <a:xfrm>
            <a:off x="3156881" y="1066800"/>
            <a:ext cx="5683141" cy="2510246"/>
          </a:xfrm>
        </p:spPr>
        <p:txBody>
          <a:bodyPr>
            <a:normAutofit fontScale="40000" lnSpcReduction="20000"/>
          </a:bodyPr>
          <a:lstStyle/>
          <a:p>
            <a:pPr>
              <a:lnSpc>
                <a:spcPct val="90000"/>
              </a:lnSpc>
              <a:buFont typeface="Arial" panose="020B0604020202020204" pitchFamily="34" charset="0"/>
              <a:buChar char="•"/>
            </a:pPr>
            <a:r>
              <a:rPr lang="en-US" sz="5900"/>
              <a:t> </a:t>
            </a:r>
            <a:r>
              <a:rPr lang="en-US" sz="7000"/>
              <a:t>Support Development</a:t>
            </a:r>
          </a:p>
          <a:p>
            <a:pPr lvl="1">
              <a:buFont typeface="Wingdings" panose="05000000000000000000" pitchFamily="2" charset="2"/>
              <a:buChar char="ü"/>
            </a:pPr>
            <a:r>
              <a:rPr lang="en-US" sz="7000"/>
              <a:t> Intellectual</a:t>
            </a:r>
          </a:p>
          <a:p>
            <a:pPr lvl="1">
              <a:buFont typeface="Wingdings" panose="05000000000000000000" pitchFamily="2" charset="2"/>
              <a:buChar char="ü"/>
            </a:pPr>
            <a:r>
              <a:rPr lang="en-US" sz="7000"/>
              <a:t> Emotional</a:t>
            </a:r>
          </a:p>
          <a:p>
            <a:pPr>
              <a:lnSpc>
                <a:spcPct val="90000"/>
              </a:lnSpc>
              <a:buFont typeface="Arial" panose="020B0604020202020204" pitchFamily="34" charset="0"/>
              <a:buChar char="•"/>
            </a:pPr>
            <a:r>
              <a:rPr lang="en-US" sz="7000"/>
              <a:t> Guide Time Management</a:t>
            </a:r>
          </a:p>
          <a:p>
            <a:pPr>
              <a:lnSpc>
                <a:spcPct val="90000"/>
              </a:lnSpc>
              <a:buFont typeface="Arial" panose="020B0604020202020204" pitchFamily="34" charset="0"/>
              <a:buChar char="•"/>
            </a:pPr>
            <a:r>
              <a:rPr lang="en-US" sz="7000"/>
              <a:t> Ask Questions</a:t>
            </a:r>
          </a:p>
          <a:p>
            <a:pPr>
              <a:lnSpc>
                <a:spcPct val="90000"/>
              </a:lnSpc>
              <a:buFont typeface="Arial" panose="020B0604020202020204" pitchFamily="34" charset="0"/>
              <a:buChar char="•"/>
            </a:pPr>
            <a:r>
              <a:rPr lang="en-US" sz="7000"/>
              <a:t> Get Involved</a:t>
            </a:r>
          </a:p>
          <a:p>
            <a:pPr>
              <a:lnSpc>
                <a:spcPct val="90000"/>
              </a:lnSpc>
            </a:pPr>
            <a:endParaRPr lang="en-US" sz="3200"/>
          </a:p>
          <a:p>
            <a:pPr>
              <a:lnSpc>
                <a:spcPct val="90000"/>
              </a:lnSpc>
            </a:pPr>
            <a:endParaRPr lang="en-US" sz="3200"/>
          </a:p>
          <a:p>
            <a:pPr>
              <a:lnSpc>
                <a:spcPct val="90000"/>
              </a:lnSpc>
            </a:pPr>
            <a:endParaRPr lang="en-US" sz="3200">
              <a:solidFill>
                <a:srgbClr val="CC00CC"/>
              </a:solidFill>
            </a:endParaRPr>
          </a:p>
          <a:p>
            <a:pPr>
              <a:lnSpc>
                <a:spcPct val="90000"/>
              </a:lnSpc>
            </a:pPr>
            <a:endParaRPr lang="en-US" sz="3200"/>
          </a:p>
          <a:p>
            <a:pPr algn="ctr">
              <a:lnSpc>
                <a:spcPct val="90000"/>
              </a:lnSpc>
              <a:buNone/>
            </a:pPr>
            <a:endParaRPr lang="en-US" sz="3200"/>
          </a:p>
          <a:p>
            <a:pPr algn="ctr">
              <a:lnSpc>
                <a:spcPct val="90000"/>
              </a:lnSpc>
              <a:buNone/>
            </a:pPr>
            <a:endParaRPr lang="en-US" sz="3200"/>
          </a:p>
        </p:txBody>
      </p:sp>
      <p:pic>
        <p:nvPicPr>
          <p:cNvPr id="5" name="Picture 4" descr="parent"/>
          <p:cNvPicPr>
            <a:picLocks noChangeAspect="1" noChangeArrowheads="1"/>
          </p:cNvPicPr>
          <p:nvPr/>
        </p:nvPicPr>
        <p:blipFill>
          <a:blip r:embed="rId3" cstate="print"/>
          <a:srcRect/>
          <a:stretch>
            <a:fillRect/>
          </a:stretch>
        </p:blipFill>
        <p:spPr bwMode="auto">
          <a:xfrm>
            <a:off x="129805" y="3577047"/>
            <a:ext cx="8808189" cy="3226646"/>
          </a:xfrm>
          <a:prstGeom prst="rect">
            <a:avLst/>
          </a:prstGeom>
          <a:noFill/>
          <a:ln w="9525">
            <a:noFill/>
            <a:miter lim="800000"/>
            <a:headEnd/>
            <a:tailEnd/>
          </a:ln>
          <a:effectLst/>
        </p:spPr>
      </p:pic>
      <p:pic>
        <p:nvPicPr>
          <p:cNvPr id="1026" name="Picture 2" descr="If Only Kids Came With an Instruction Manual! (Comic) – The Family and  Youth Institute">
            <a:extLst>
              <a:ext uri="{FF2B5EF4-FFF2-40B4-BE49-F238E27FC236}">
                <a16:creationId xmlns:a16="http://schemas.microsoft.com/office/drawing/2014/main" id="{5A46062D-B8D8-4E10-9E94-E8909885CB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777" y="859367"/>
            <a:ext cx="2699682" cy="27176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20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2706" name="Picture 2" descr="http://ts4.mm.bing.net/th?&amp;id=HN.608014056076479102&amp;w=300&amp;h=366&amp;c=0&amp;pid=1.9&amp;rs=0&amp;p=0"/>
          <p:cNvPicPr>
            <a:picLocks noChangeAspect="1" noChangeArrowheads="1"/>
          </p:cNvPicPr>
          <p:nvPr/>
        </p:nvPicPr>
        <p:blipFill rotWithShape="1">
          <a:blip r:embed="rId3" cstate="print"/>
          <a:srcRect r="7018" b="8398"/>
          <a:stretch/>
        </p:blipFill>
        <p:spPr bwMode="auto">
          <a:xfrm>
            <a:off x="228599" y="228601"/>
            <a:ext cx="4245708" cy="6248399"/>
          </a:xfrm>
          <a:prstGeom prst="rect">
            <a:avLst/>
          </a:prstGeom>
          <a:noFill/>
        </p:spPr>
      </p:pic>
      <p:sp>
        <p:nvSpPr>
          <p:cNvPr id="3" name="Title 2"/>
          <p:cNvSpPr>
            <a:spLocks noGrp="1"/>
          </p:cNvSpPr>
          <p:nvPr>
            <p:ph type="title"/>
          </p:nvPr>
        </p:nvSpPr>
        <p:spPr>
          <a:xfrm>
            <a:off x="4343401" y="533400"/>
            <a:ext cx="4572000" cy="1981199"/>
          </a:xfrm>
        </p:spPr>
        <p:txBody>
          <a:bodyPr>
            <a:normAutofit/>
          </a:bodyPr>
          <a:lstStyle/>
          <a:p>
            <a:pPr algn="ctr"/>
            <a:r>
              <a:rPr lang="en-US" sz="4800" b="1">
                <a:latin typeface="+mn-lt"/>
              </a:rPr>
              <a:t>Depth and Quality of Work</a:t>
            </a:r>
            <a:br>
              <a:rPr lang="en-US"/>
            </a:br>
            <a:endParaRPr lang="en-US"/>
          </a:p>
        </p:txBody>
      </p:sp>
      <p:sp>
        <p:nvSpPr>
          <p:cNvPr id="2" name="Rectangle 1">
            <a:extLst>
              <a:ext uri="{FF2B5EF4-FFF2-40B4-BE49-F238E27FC236}">
                <a16:creationId xmlns:a16="http://schemas.microsoft.com/office/drawing/2014/main" id="{DA2E728F-DA68-4EBA-8FF9-4E7820DBD788}"/>
              </a:ext>
            </a:extLst>
          </p:cNvPr>
          <p:cNvSpPr/>
          <p:nvPr/>
        </p:nvSpPr>
        <p:spPr>
          <a:xfrm>
            <a:off x="4343401" y="2220687"/>
            <a:ext cx="4572000" cy="4334392"/>
          </a:xfrm>
          <a:prstGeom prst="rect">
            <a:avLst/>
          </a:prstGeom>
        </p:spPr>
        <p:txBody>
          <a:bodyPr wrap="square" lIns="91440" tIns="45720" rIns="91440" bIns="45720" anchor="t">
            <a:spAutoFit/>
          </a:bodyPr>
          <a:lstStyle/>
          <a:p>
            <a:pPr lvl="1">
              <a:lnSpc>
                <a:spcPct val="110000"/>
              </a:lnSpc>
              <a:buClr>
                <a:schemeClr val="tx1"/>
              </a:buClr>
              <a:buFont typeface="Arial" panose="020B0604020202020204" pitchFamily="34" charset="0"/>
              <a:buChar char="•"/>
            </a:pPr>
            <a:r>
              <a:rPr lang="en-US" sz="2800">
                <a:latin typeface="+mn-lt"/>
              </a:rPr>
              <a:t> Time and Preparation vs. Talent and Ability</a:t>
            </a:r>
          </a:p>
          <a:p>
            <a:pPr lvl="1">
              <a:lnSpc>
                <a:spcPct val="110000"/>
              </a:lnSpc>
              <a:buClr>
                <a:schemeClr val="tx1"/>
              </a:buClr>
              <a:buFont typeface="Wingdings" panose="05000000000000000000" pitchFamily="2" charset="2"/>
              <a:buChar char="ü"/>
            </a:pPr>
            <a:r>
              <a:rPr lang="en-US" sz="2800">
                <a:latin typeface="+mn-lt"/>
              </a:rPr>
              <a:t> Complex Material</a:t>
            </a:r>
          </a:p>
          <a:p>
            <a:pPr lvl="1">
              <a:lnSpc>
                <a:spcPct val="110000"/>
              </a:lnSpc>
              <a:buClr>
                <a:schemeClr val="tx1"/>
              </a:buClr>
              <a:buFont typeface="Wingdings" panose="05000000000000000000" pitchFamily="2" charset="2"/>
              <a:buChar char="ü"/>
            </a:pPr>
            <a:r>
              <a:rPr lang="en-US" sz="2800">
                <a:latin typeface="+mn-lt"/>
              </a:rPr>
              <a:t> Compact Time Frame</a:t>
            </a:r>
          </a:p>
          <a:p>
            <a:pPr lvl="1">
              <a:lnSpc>
                <a:spcPct val="110000"/>
              </a:lnSpc>
              <a:buClr>
                <a:schemeClr val="tx1"/>
              </a:buClr>
              <a:buFont typeface="Wingdings" panose="05000000000000000000" pitchFamily="2" charset="2"/>
              <a:buChar char="ü"/>
            </a:pPr>
            <a:r>
              <a:rPr lang="en-US" sz="2800">
                <a:latin typeface="+mn-lt"/>
              </a:rPr>
              <a:t> Faster Pace</a:t>
            </a:r>
          </a:p>
          <a:p>
            <a:pPr lvl="1">
              <a:lnSpc>
                <a:spcPct val="110000"/>
              </a:lnSpc>
              <a:buClr>
                <a:srgbClr val="000000"/>
              </a:buClr>
            </a:pPr>
            <a:endParaRPr lang="en-US" sz="2800">
              <a:cs typeface="Calibri" panose="020F0502020204030204"/>
            </a:endParaRPr>
          </a:p>
          <a:p>
            <a:pPr lvl="1">
              <a:lnSpc>
                <a:spcPct val="110000"/>
              </a:lnSpc>
              <a:buClr>
                <a:schemeClr val="tx1"/>
              </a:buClr>
              <a:buFont typeface="Arial" panose="020B0604020202020204" pitchFamily="34" charset="0"/>
              <a:buChar char="•"/>
            </a:pPr>
            <a:r>
              <a:rPr lang="en-US" sz="2800">
                <a:latin typeface="+mn-lt"/>
              </a:rPr>
              <a:t> Outside of Previous Comfort Zone</a:t>
            </a:r>
          </a:p>
          <a:p>
            <a:pPr marL="914400" lvl="1" indent="-457200">
              <a:lnSpc>
                <a:spcPct val="110000"/>
              </a:lnSpc>
              <a:buClr>
                <a:schemeClr val="tx1"/>
              </a:buClr>
              <a:buFont typeface="Wingdings" panose="05000000000000000000" pitchFamily="2" charset="2"/>
              <a:buChar char="ü"/>
            </a:pPr>
            <a:r>
              <a:rPr lang="en-US" sz="2800">
                <a:latin typeface="+mn-lt"/>
              </a:rPr>
              <a:t> Unable to Coast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bwMode="auto">
          <a:xfrm>
            <a:off x="1104900" y="1318944"/>
            <a:ext cx="6934200" cy="3893715"/>
          </a:xfrm>
          <a:prstGeom prst="rect">
            <a:avLst/>
          </a:prstGeom>
          <a:noFill/>
        </p:spPr>
      </p:pic>
      <p:sp>
        <p:nvSpPr>
          <p:cNvPr id="3" name="Title 2"/>
          <p:cNvSpPr>
            <a:spLocks noGrp="1"/>
          </p:cNvSpPr>
          <p:nvPr>
            <p:ph type="title"/>
          </p:nvPr>
        </p:nvSpPr>
        <p:spPr>
          <a:xfrm>
            <a:off x="228600" y="261259"/>
            <a:ext cx="8763000" cy="940343"/>
          </a:xfrm>
        </p:spPr>
        <p:txBody>
          <a:bodyPr>
            <a:normAutofit/>
          </a:bodyPr>
          <a:lstStyle/>
          <a:p>
            <a:pPr algn="ctr"/>
            <a:r>
              <a:rPr lang="en-US" sz="4800" b="1">
                <a:latin typeface="+mn-lt"/>
              </a:rPr>
              <a:t> Our </a:t>
            </a:r>
            <a:r>
              <a:rPr lang="en-US" sz="4800" b="1" i="1">
                <a:latin typeface="+mn-lt"/>
              </a:rPr>
              <a:t>“Equation for Success”</a:t>
            </a:r>
            <a:endParaRPr lang="en-US" i="1"/>
          </a:p>
        </p:txBody>
      </p:sp>
      <p:sp>
        <p:nvSpPr>
          <p:cNvPr id="5" name="Rectangle 4">
            <a:extLst>
              <a:ext uri="{FF2B5EF4-FFF2-40B4-BE49-F238E27FC236}">
                <a16:creationId xmlns:a16="http://schemas.microsoft.com/office/drawing/2014/main" id="{39E6B678-11F7-4555-8435-1311C2B0E4AD}"/>
              </a:ext>
            </a:extLst>
          </p:cNvPr>
          <p:cNvSpPr/>
          <p:nvPr/>
        </p:nvSpPr>
        <p:spPr>
          <a:xfrm>
            <a:off x="-376084" y="5604528"/>
            <a:ext cx="9372600" cy="703398"/>
          </a:xfrm>
          <a:prstGeom prst="rect">
            <a:avLst/>
          </a:prstGeom>
        </p:spPr>
        <p:txBody>
          <a:bodyPr wrap="square">
            <a:spAutoFit/>
          </a:bodyPr>
          <a:lstStyle/>
          <a:p>
            <a:pPr lvl="1" algn="ctr">
              <a:lnSpc>
                <a:spcPct val="110000"/>
              </a:lnSpc>
              <a:buClr>
                <a:schemeClr val="tx1"/>
              </a:buClr>
            </a:pPr>
            <a:r>
              <a:rPr lang="en-US" sz="3800">
                <a:latin typeface="+mn-lt"/>
              </a:rPr>
              <a:t>Level of Challenge &gt; Current Skill = Learning</a:t>
            </a:r>
          </a:p>
        </p:txBody>
      </p:sp>
    </p:spTree>
    <p:extLst>
      <p:ext uri="{BB962C8B-B14F-4D97-AF65-F5344CB8AC3E}">
        <p14:creationId xmlns:p14="http://schemas.microsoft.com/office/powerpoint/2010/main" val="2850822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7762" name="Picture 2" descr="http://rlv.zcache.com/its_a_trap_poster-p228365920868431378t5ta_400.jpg"/>
          <p:cNvPicPr>
            <a:picLocks noChangeAspect="1" noChangeArrowheads="1"/>
          </p:cNvPicPr>
          <p:nvPr/>
        </p:nvPicPr>
        <p:blipFill rotWithShape="1">
          <a:blip r:embed="rId3" cstate="print"/>
          <a:srcRect t="3572" b="17856"/>
          <a:stretch/>
        </p:blipFill>
        <p:spPr bwMode="auto">
          <a:xfrm>
            <a:off x="1134567" y="144415"/>
            <a:ext cx="6874865" cy="5200471"/>
          </a:xfrm>
          <a:prstGeom prst="rect">
            <a:avLst/>
          </a:prstGeom>
          <a:noFill/>
          <a:effectLst/>
        </p:spPr>
      </p:pic>
      <p:sp>
        <p:nvSpPr>
          <p:cNvPr id="5" name="TextBox 4"/>
          <p:cNvSpPr txBox="1"/>
          <p:nvPr/>
        </p:nvSpPr>
        <p:spPr>
          <a:xfrm>
            <a:off x="1247774" y="5451701"/>
            <a:ext cx="6648450" cy="1261884"/>
          </a:xfrm>
          <a:prstGeom prst="rect">
            <a:avLst/>
          </a:prstGeom>
          <a:solidFill>
            <a:schemeClr val="tx1"/>
          </a:solidFill>
        </p:spPr>
        <p:txBody>
          <a:bodyPr wrap="square" rtlCol="0">
            <a:spAutoFit/>
          </a:bodyPr>
          <a:lstStyle/>
          <a:p>
            <a:pPr algn="ctr"/>
            <a:r>
              <a:rPr lang="en-US" sz="3800">
                <a:solidFill>
                  <a:schemeClr val="bg1"/>
                </a:solidFill>
                <a:latin typeface="+mj-lt"/>
              </a:rPr>
              <a:t>Students may face some </a:t>
            </a:r>
          </a:p>
          <a:p>
            <a:pPr algn="ctr"/>
            <a:r>
              <a:rPr lang="en-US" sz="3800">
                <a:solidFill>
                  <a:schemeClr val="bg1"/>
                </a:solidFill>
                <a:latin typeface="+mj-lt"/>
              </a:rPr>
              <a:t>unexpected pitfalls!</a:t>
            </a:r>
          </a:p>
        </p:txBody>
      </p:sp>
    </p:spTree>
    <p:extLst>
      <p:ext uri="{BB962C8B-B14F-4D97-AF65-F5344CB8AC3E}">
        <p14:creationId xmlns:p14="http://schemas.microsoft.com/office/powerpoint/2010/main" val="439239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7762" name="Picture 2"/>
          <p:cNvPicPr>
            <a:picLocks noChangeAspect="1" noChangeArrowheads="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bwMode="auto">
          <a:xfrm>
            <a:off x="1143000" y="228600"/>
            <a:ext cx="7127633" cy="2895600"/>
          </a:xfrm>
          <a:prstGeom prst="rect">
            <a:avLst/>
          </a:prstGeom>
          <a:noFill/>
          <a:ln w="6350">
            <a:solidFill>
              <a:schemeClr val="tx1"/>
            </a:solidFill>
          </a:ln>
          <a:effectLst/>
        </p:spPr>
      </p:pic>
      <p:pic>
        <p:nvPicPr>
          <p:cNvPr id="6" name="Picture 2">
            <a:extLst>
              <a:ext uri="{FF2B5EF4-FFF2-40B4-BE49-F238E27FC236}">
                <a16:creationId xmlns:a16="http://schemas.microsoft.com/office/drawing/2014/main" id="{21D4307B-57C9-48F0-A901-6953F36FFEC5}"/>
              </a:ext>
            </a:extLst>
          </p:cNvPr>
          <p:cNvPicPr>
            <a:picLocks noChangeAspect="1" noChangeArrowheads="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b="13057"/>
          <a:stretch/>
        </p:blipFill>
        <p:spPr bwMode="auto">
          <a:xfrm>
            <a:off x="2971800" y="3475704"/>
            <a:ext cx="5962840" cy="3200400"/>
          </a:xfrm>
          <a:prstGeom prst="rect">
            <a:avLst/>
          </a:prstGeom>
          <a:noFill/>
          <a:ln w="6350">
            <a:solidFill>
              <a:schemeClr val="tx1"/>
            </a:solidFill>
          </a:ln>
          <a:effectLst/>
        </p:spPr>
      </p:pic>
      <p:sp>
        <p:nvSpPr>
          <p:cNvPr id="4" name="TextBox 3">
            <a:extLst>
              <a:ext uri="{FF2B5EF4-FFF2-40B4-BE49-F238E27FC236}">
                <a16:creationId xmlns:a16="http://schemas.microsoft.com/office/drawing/2014/main" id="{9C4E4D3C-5514-495D-84F5-C521749D9469}"/>
              </a:ext>
            </a:extLst>
          </p:cNvPr>
          <p:cNvSpPr txBox="1"/>
          <p:nvPr/>
        </p:nvSpPr>
        <p:spPr>
          <a:xfrm>
            <a:off x="209360" y="4178300"/>
            <a:ext cx="2730485" cy="1846659"/>
          </a:xfrm>
          <a:prstGeom prst="rect">
            <a:avLst/>
          </a:prstGeom>
          <a:noFill/>
        </p:spPr>
        <p:txBody>
          <a:bodyPr wrap="square" rtlCol="0">
            <a:spAutoFit/>
          </a:bodyPr>
          <a:lstStyle/>
          <a:p>
            <a:pPr algn="ctr"/>
            <a:r>
              <a:rPr lang="en-US" sz="3800"/>
              <a:t>College </a:t>
            </a:r>
          </a:p>
          <a:p>
            <a:pPr algn="ctr"/>
            <a:r>
              <a:rPr lang="en-US" sz="3800"/>
              <a:t>with a “Safety Net”</a:t>
            </a:r>
          </a:p>
        </p:txBody>
      </p:sp>
    </p:spTree>
    <p:extLst>
      <p:ext uri="{BB962C8B-B14F-4D97-AF65-F5344CB8AC3E}">
        <p14:creationId xmlns:p14="http://schemas.microsoft.com/office/powerpoint/2010/main" val="416883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17762"/>
                                        </p:tgtEl>
                                        <p:attrNameLst>
                                          <p:attrName>style.visibility</p:attrName>
                                        </p:attrNameLst>
                                      </p:cBhvr>
                                      <p:to>
                                        <p:strVal val="visible"/>
                                      </p:to>
                                    </p:set>
                                    <p:animEffect transition="in" filter="fade">
                                      <p:cBhvr>
                                        <p:cTn id="7" dur="1000"/>
                                        <p:tgtEl>
                                          <p:spTgt spid="117762"/>
                                        </p:tgtEl>
                                      </p:cBhvr>
                                    </p:animEffect>
                                    <p:anim calcmode="lin" valueType="num">
                                      <p:cBhvr>
                                        <p:cTn id="8" dur="1000" fill="hold"/>
                                        <p:tgtEl>
                                          <p:spTgt spid="117762"/>
                                        </p:tgtEl>
                                        <p:attrNameLst>
                                          <p:attrName>ppt_x</p:attrName>
                                        </p:attrNameLst>
                                      </p:cBhvr>
                                      <p:tavLst>
                                        <p:tav tm="0">
                                          <p:val>
                                            <p:strVal val="#ppt_x"/>
                                          </p:val>
                                        </p:tav>
                                        <p:tav tm="100000">
                                          <p:val>
                                            <p:strVal val="#ppt_x"/>
                                          </p:val>
                                        </p:tav>
                                      </p:tavLst>
                                    </p:anim>
                                    <p:anim calcmode="lin" valueType="num">
                                      <p:cBhvr>
                                        <p:cTn id="9" dur="1000" fill="hold"/>
                                        <p:tgtEl>
                                          <p:spTgt spid="11776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http://www.bgstudios.com/images/Organized.jpg"/>
          <p:cNvPicPr>
            <a:picLocks noChangeAspect="1" noChangeArrowheads="1"/>
          </p:cNvPicPr>
          <p:nvPr/>
        </p:nvPicPr>
        <p:blipFill rotWithShape="1">
          <a:blip r:embed="rId3" cstate="print"/>
          <a:srcRect t="13765" b="18365"/>
          <a:stretch/>
        </p:blipFill>
        <p:spPr bwMode="auto">
          <a:xfrm>
            <a:off x="628650" y="832757"/>
            <a:ext cx="7886700" cy="5955263"/>
          </a:xfrm>
          <a:prstGeom prst="rect">
            <a:avLst/>
          </a:prstGeom>
          <a:noFill/>
        </p:spPr>
      </p:pic>
      <p:sp>
        <p:nvSpPr>
          <p:cNvPr id="2" name="Title 1"/>
          <p:cNvSpPr>
            <a:spLocks noGrp="1"/>
          </p:cNvSpPr>
          <p:nvPr>
            <p:ph type="title"/>
          </p:nvPr>
        </p:nvSpPr>
        <p:spPr>
          <a:xfrm>
            <a:off x="457200" y="0"/>
            <a:ext cx="8229600" cy="838200"/>
          </a:xfrm>
        </p:spPr>
        <p:txBody>
          <a:bodyPr>
            <a:normAutofit/>
          </a:bodyPr>
          <a:lstStyle/>
          <a:p>
            <a:pPr algn="ctr"/>
            <a:r>
              <a:rPr lang="en-US" sz="4800" b="1">
                <a:latin typeface="+mn-lt"/>
              </a:rPr>
              <a:t>Organization</a:t>
            </a:r>
          </a:p>
        </p:txBody>
      </p:sp>
    </p:spTree>
    <p:extLst>
      <p:ext uri="{BB962C8B-B14F-4D97-AF65-F5344CB8AC3E}">
        <p14:creationId xmlns:p14="http://schemas.microsoft.com/office/powerpoint/2010/main" val="3140960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4038600" cy="2544762"/>
          </a:xfrm>
        </p:spPr>
        <p:txBody>
          <a:bodyPr>
            <a:normAutofit/>
          </a:bodyPr>
          <a:lstStyle/>
          <a:p>
            <a:r>
              <a:rPr lang="en-US" sz="4800" b="1">
                <a:latin typeface="+mn-lt"/>
              </a:rPr>
              <a:t>Time Management</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52707" y="68706"/>
            <a:ext cx="5338893" cy="6789294"/>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238633750"/>
              </p:ext>
            </p:extLst>
          </p:nvPr>
        </p:nvGraphicFramePr>
        <p:xfrm>
          <a:off x="148741" y="337457"/>
          <a:ext cx="8879128" cy="1447800"/>
        </p:xfrm>
        <a:graphic>
          <a:graphicData uri="http://schemas.openxmlformats.org/drawingml/2006/table">
            <a:tbl>
              <a:tblPr firstRow="1" firstCol="1" bandRow="1">
                <a:tableStyleId>{5C22544A-7EE6-4342-B048-85BDC9FD1C3A}</a:tableStyleId>
              </a:tblPr>
              <a:tblGrid>
                <a:gridCol w="3288566">
                  <a:extLst>
                    <a:ext uri="{9D8B030D-6E8A-4147-A177-3AD203B41FA5}">
                      <a16:colId xmlns:a16="http://schemas.microsoft.com/office/drawing/2014/main" val="20000"/>
                    </a:ext>
                  </a:extLst>
                </a:gridCol>
                <a:gridCol w="5590562">
                  <a:extLst>
                    <a:ext uri="{9D8B030D-6E8A-4147-A177-3AD203B41FA5}">
                      <a16:colId xmlns:a16="http://schemas.microsoft.com/office/drawing/2014/main" val="20001"/>
                    </a:ext>
                  </a:extLst>
                </a:gridCol>
              </a:tblGrid>
              <a:tr h="723900">
                <a:tc>
                  <a:txBody>
                    <a:bodyPr/>
                    <a:lstStyle/>
                    <a:p>
                      <a:pPr marL="0" marR="0">
                        <a:lnSpc>
                          <a:spcPct val="115000"/>
                        </a:lnSpc>
                        <a:spcBef>
                          <a:spcPts val="0"/>
                        </a:spcBef>
                        <a:spcAft>
                          <a:spcPts val="0"/>
                        </a:spcAft>
                      </a:pPr>
                      <a:r>
                        <a:rPr lang="en-US" sz="2800" baseline="0">
                          <a:effectLst/>
                          <a:latin typeface="Calibri"/>
                        </a:rPr>
                        <a:t> Tuesday, April 25</a:t>
                      </a:r>
                      <a:endParaRPr lang="en-US" sz="2800">
                        <a:solidFill>
                          <a:srgbClr val="41646D"/>
                        </a:solidFill>
                        <a:effectLst/>
                        <a:latin typeface="Calibri"/>
                        <a:ea typeface="Times New Roman" panose="02020603050405020304" pitchFamily="18" charset="0"/>
                        <a:cs typeface="Times New Roman"/>
                      </a:endParaRPr>
                    </a:p>
                  </a:txBody>
                  <a:tcPr marL="68580" marR="68580" marT="0" marB="0" anchor="ctr">
                    <a:solidFill>
                      <a:srgbClr val="008080"/>
                    </a:solidFill>
                  </a:tcPr>
                </a:tc>
                <a:tc>
                  <a:txBody>
                    <a:bodyPr/>
                    <a:lstStyle/>
                    <a:p>
                      <a:pPr marL="0" marR="0">
                        <a:lnSpc>
                          <a:spcPct val="115000"/>
                        </a:lnSpc>
                        <a:spcBef>
                          <a:spcPts val="0"/>
                        </a:spcBef>
                        <a:spcAft>
                          <a:spcPts val="0"/>
                        </a:spcAft>
                      </a:pPr>
                      <a:r>
                        <a:rPr lang="en-US" sz="2800">
                          <a:effectLst/>
                          <a:latin typeface="Calibri"/>
                        </a:rPr>
                        <a:t> “Memo of Understanding” Due</a:t>
                      </a:r>
                      <a:endParaRPr lang="en-US" sz="2800">
                        <a:solidFill>
                          <a:srgbClr val="41646D"/>
                        </a:solidFill>
                        <a:effectLst/>
                        <a:latin typeface="Calibri"/>
                        <a:ea typeface="Times New Roman" panose="02020603050405020304" pitchFamily="18" charset="0"/>
                        <a:cs typeface="Times New Roman"/>
                      </a:endParaRPr>
                    </a:p>
                  </a:txBody>
                  <a:tcPr marL="68580" marR="68580" marT="0" marB="0" anchor="ctr">
                    <a:solidFill>
                      <a:srgbClr val="008080"/>
                    </a:solidFill>
                  </a:tcPr>
                </a:tc>
                <a:extLst>
                  <a:ext uri="{0D108BD9-81ED-4DB2-BD59-A6C34878D82A}">
                    <a16:rowId xmlns:a16="http://schemas.microsoft.com/office/drawing/2014/main" val="10000"/>
                  </a:ext>
                </a:extLst>
              </a:tr>
              <a:tr h="723900">
                <a:tc>
                  <a:txBody>
                    <a:bodyPr/>
                    <a:lstStyle/>
                    <a:p>
                      <a:pPr marL="0" marR="0">
                        <a:lnSpc>
                          <a:spcPct val="115000"/>
                        </a:lnSpc>
                        <a:spcBef>
                          <a:spcPts val="0"/>
                        </a:spcBef>
                        <a:spcAft>
                          <a:spcPts val="0"/>
                        </a:spcAft>
                      </a:pPr>
                      <a:r>
                        <a:rPr lang="en-US" sz="2800">
                          <a:solidFill>
                            <a:schemeClr val="bg1"/>
                          </a:solidFill>
                          <a:effectLst/>
                          <a:latin typeface="Calibri"/>
                          <a:ea typeface="Times New Roman" panose="02020603050405020304" pitchFamily="18" charset="0"/>
                          <a:cs typeface="Times New Roman"/>
                        </a:rPr>
                        <a:t> Tuesday, May 2</a:t>
                      </a:r>
                    </a:p>
                  </a:txBody>
                  <a:tcPr marL="68580" marR="68580" marT="0" marB="0" anchor="ctr">
                    <a:solidFill>
                      <a:srgbClr val="008080"/>
                    </a:solidFill>
                  </a:tcPr>
                </a:tc>
                <a:tc>
                  <a:txBody>
                    <a:bodyPr/>
                    <a:lstStyle/>
                    <a:p>
                      <a:pPr marL="0" marR="0">
                        <a:lnSpc>
                          <a:spcPct val="115000"/>
                        </a:lnSpc>
                        <a:spcBef>
                          <a:spcPts val="0"/>
                        </a:spcBef>
                        <a:spcAft>
                          <a:spcPts val="0"/>
                        </a:spcAft>
                      </a:pPr>
                      <a:r>
                        <a:rPr lang="en-US" sz="2800">
                          <a:solidFill>
                            <a:schemeClr val="bg1"/>
                          </a:solidFill>
                          <a:effectLst/>
                          <a:latin typeface="Calibri"/>
                          <a:ea typeface="Times New Roman" panose="02020603050405020304" pitchFamily="18" charset="0"/>
                          <a:cs typeface="Tahoma"/>
                        </a:rPr>
                        <a:t> </a:t>
                      </a:r>
                      <a:r>
                        <a:rPr lang="en-US" sz="2800" b="1">
                          <a:solidFill>
                            <a:schemeClr val="bg1"/>
                          </a:solidFill>
                          <a:effectLst/>
                          <a:latin typeface="Calibri"/>
                          <a:ea typeface="Times New Roman" panose="02020603050405020304" pitchFamily="18" charset="0"/>
                          <a:cs typeface="Tahoma"/>
                        </a:rPr>
                        <a:t>Course Requests Due</a:t>
                      </a:r>
                      <a:endParaRPr lang="en-US" sz="2800">
                        <a:solidFill>
                          <a:schemeClr val="bg1"/>
                        </a:solidFill>
                        <a:effectLst/>
                        <a:latin typeface="Calibri"/>
                        <a:ea typeface="Times New Roman" panose="02020603050405020304" pitchFamily="18" charset="0"/>
                        <a:cs typeface="Tahoma"/>
                      </a:endParaRPr>
                    </a:p>
                  </a:txBody>
                  <a:tcPr marL="68580" marR="68580" marT="0" marB="0" anchor="ctr">
                    <a:solidFill>
                      <a:srgbClr val="008080"/>
                    </a:solidFill>
                  </a:tcPr>
                </a:tc>
                <a:extLst>
                  <a:ext uri="{0D108BD9-81ED-4DB2-BD59-A6C34878D82A}">
                    <a16:rowId xmlns:a16="http://schemas.microsoft.com/office/drawing/2014/main" val="10001"/>
                  </a:ext>
                </a:extLst>
              </a:tr>
            </a:tbl>
          </a:graphicData>
        </a:graphic>
      </p:graphicFrame>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rcRect l="5615" r="5615"/>
          <a:stretch/>
        </p:blipFill>
        <p:spPr>
          <a:xfrm>
            <a:off x="3563822" y="2013801"/>
            <a:ext cx="5332169" cy="4506742"/>
          </a:xfrm>
          <a:prstGeom prst="rect">
            <a:avLst/>
          </a:prstGeom>
        </p:spPr>
      </p:pic>
      <p:sp>
        <p:nvSpPr>
          <p:cNvPr id="2" name="Rectangle 1">
            <a:extLst>
              <a:ext uri="{FF2B5EF4-FFF2-40B4-BE49-F238E27FC236}">
                <a16:creationId xmlns:a16="http://schemas.microsoft.com/office/drawing/2014/main" id="{637C02B5-13B0-46FE-BFDB-F1C9D2CA4295}"/>
              </a:ext>
            </a:extLst>
          </p:cNvPr>
          <p:cNvSpPr/>
          <p:nvPr/>
        </p:nvSpPr>
        <p:spPr>
          <a:xfrm>
            <a:off x="-56072" y="2343411"/>
            <a:ext cx="3124200" cy="3301801"/>
          </a:xfrm>
          <a:prstGeom prst="rect">
            <a:avLst/>
          </a:prstGeom>
        </p:spPr>
        <p:txBody>
          <a:bodyPr wrap="square" lIns="91440" tIns="45720" rIns="91440" bIns="45720" anchor="t">
            <a:spAutoFit/>
          </a:bodyPr>
          <a:lstStyle/>
          <a:p>
            <a:pPr lvl="1" algn="ctr">
              <a:lnSpc>
                <a:spcPct val="110000"/>
              </a:lnSpc>
              <a:buClr>
                <a:schemeClr val="tx1"/>
              </a:buClr>
            </a:pPr>
            <a:r>
              <a:rPr lang="en-US" sz="4800" dirty="0">
                <a:solidFill>
                  <a:srgbClr val="7030A0"/>
                </a:solidFill>
              </a:rPr>
              <a:t>Find Forms on</a:t>
            </a:r>
            <a:r>
              <a:rPr lang="en-US" sz="4800" dirty="0">
                <a:solidFill>
                  <a:srgbClr val="7030A0"/>
                </a:solidFill>
                <a:latin typeface="+mn-lt"/>
              </a:rPr>
              <a:t> SVGS Website</a:t>
            </a:r>
          </a:p>
        </p:txBody>
      </p:sp>
      <p:sp>
        <p:nvSpPr>
          <p:cNvPr id="4" name="TextBox 3">
            <a:extLst>
              <a:ext uri="{FF2B5EF4-FFF2-40B4-BE49-F238E27FC236}">
                <a16:creationId xmlns:a16="http://schemas.microsoft.com/office/drawing/2014/main" id="{B14BCEC9-3030-629B-046C-505C76CD539D}"/>
              </a:ext>
            </a:extLst>
          </p:cNvPr>
          <p:cNvSpPr txBox="1"/>
          <p:nvPr/>
        </p:nvSpPr>
        <p:spPr>
          <a:xfrm>
            <a:off x="248009" y="5693434"/>
            <a:ext cx="293298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cs typeface="Calibri"/>
              </a:rPr>
              <a:t>SVGS.k12.va.us</a:t>
            </a:r>
          </a:p>
        </p:txBody>
      </p:sp>
    </p:spTree>
    <p:extLst>
      <p:ext uri="{BB962C8B-B14F-4D97-AF65-F5344CB8AC3E}">
        <p14:creationId xmlns:p14="http://schemas.microsoft.com/office/powerpoint/2010/main" val="601642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304806" y="92529"/>
            <a:ext cx="4114793" cy="821871"/>
          </a:xfrm>
        </p:spPr>
        <p:txBody>
          <a:bodyPr>
            <a:noAutofit/>
          </a:bodyPr>
          <a:lstStyle/>
          <a:p>
            <a:r>
              <a:rPr lang="en-US" sz="2800" b="1">
                <a:solidFill>
                  <a:srgbClr val="008080"/>
                </a:solidFill>
              </a:rPr>
              <a:t>Advanced Placement (AP)</a:t>
            </a:r>
          </a:p>
        </p:txBody>
      </p:sp>
      <p:sp>
        <p:nvSpPr>
          <p:cNvPr id="3" name="Content Placeholder 2"/>
          <p:cNvSpPr>
            <a:spLocks noGrp="1"/>
          </p:cNvSpPr>
          <p:nvPr>
            <p:ph sz="half" idx="2"/>
          </p:nvPr>
        </p:nvSpPr>
        <p:spPr>
          <a:xfrm>
            <a:off x="152404" y="1143000"/>
            <a:ext cx="4267198" cy="5622471"/>
          </a:xfrm>
        </p:spPr>
        <p:txBody>
          <a:bodyPr vert="horz" lIns="91440" tIns="45720" rIns="91440" bIns="45720" rtlCol="0" anchor="t">
            <a:noAutofit/>
          </a:bodyPr>
          <a:lstStyle/>
          <a:p>
            <a:pPr>
              <a:buFont typeface="Arial" panose="020B0604020202020204" pitchFamily="34" charset="0"/>
              <a:buChar char="•"/>
            </a:pPr>
            <a:r>
              <a:rPr lang="en-US" sz="2400" dirty="0">
                <a:solidFill>
                  <a:srgbClr val="008080"/>
                </a:solidFill>
              </a:rPr>
              <a:t>Students take a national exam at end of course – early May</a:t>
            </a:r>
          </a:p>
          <a:p>
            <a:pPr>
              <a:buFont typeface="Arial" panose="020B0604020202020204" pitchFamily="34" charset="0"/>
              <a:buChar char="•"/>
            </a:pPr>
            <a:r>
              <a:rPr lang="en-US" sz="2400" dirty="0">
                <a:solidFill>
                  <a:srgbClr val="008080"/>
                </a:solidFill>
              </a:rPr>
              <a:t>Performance on exam determines whether credit is earned</a:t>
            </a:r>
            <a:endParaRPr lang="en-US" sz="2400" dirty="0">
              <a:solidFill>
                <a:srgbClr val="008080"/>
              </a:solidFill>
              <a:cs typeface="Calibri"/>
            </a:endParaRPr>
          </a:p>
          <a:p>
            <a:pPr>
              <a:buFont typeface="Arial" panose="020B0604020202020204" pitchFamily="34" charset="0"/>
              <a:buChar char="•"/>
            </a:pPr>
            <a:r>
              <a:rPr lang="en-US" sz="2400" dirty="0">
                <a:solidFill>
                  <a:srgbClr val="008080"/>
                </a:solidFill>
              </a:rPr>
              <a:t>Score range is 1-5: occasionally a 3 will earn credit but more usually require a 4 or 5</a:t>
            </a:r>
            <a:endParaRPr lang="en-US" sz="2400" dirty="0">
              <a:solidFill>
                <a:srgbClr val="008080"/>
              </a:solidFill>
              <a:cs typeface="Calibri"/>
            </a:endParaRPr>
          </a:p>
          <a:p>
            <a:pPr>
              <a:buFont typeface="Arial" panose="020B0604020202020204" pitchFamily="34" charset="0"/>
              <a:buChar char="•"/>
            </a:pPr>
            <a:r>
              <a:rPr lang="en-US" sz="2400" dirty="0">
                <a:solidFill>
                  <a:srgbClr val="008080"/>
                </a:solidFill>
              </a:rPr>
              <a:t>Score is a result of mastery of content, standardized test-taking skills, AND health/attitude on day of exam</a:t>
            </a:r>
            <a:endParaRPr lang="en-US" sz="2400" dirty="0">
              <a:solidFill>
                <a:srgbClr val="008080"/>
              </a:solidFill>
              <a:cs typeface="Calibri"/>
            </a:endParaRPr>
          </a:p>
          <a:p>
            <a:pPr>
              <a:buFont typeface="Arial" panose="020B0604020202020204" pitchFamily="34" charset="0"/>
              <a:buChar char="•"/>
            </a:pPr>
            <a:r>
              <a:rPr lang="en-US" sz="2400" dirty="0">
                <a:solidFill>
                  <a:srgbClr val="008080"/>
                </a:solidFill>
              </a:rPr>
              <a:t>Accepted nation-wide at most highly selective universities</a:t>
            </a:r>
            <a:endParaRPr lang="en-US" sz="2400" dirty="0">
              <a:solidFill>
                <a:srgbClr val="008080"/>
              </a:solidFill>
              <a:cs typeface="Calibri"/>
            </a:endParaRPr>
          </a:p>
          <a:p>
            <a:pPr>
              <a:buFont typeface="Arial" panose="020B0604020202020204" pitchFamily="34" charset="0"/>
              <a:buChar char="•"/>
            </a:pPr>
            <a:r>
              <a:rPr lang="en-US" sz="2400" dirty="0">
                <a:solidFill>
                  <a:srgbClr val="008080"/>
                </a:solidFill>
              </a:rPr>
              <a:t>$100 per AP Exam</a:t>
            </a:r>
            <a:endParaRPr lang="en-US" sz="2400" dirty="0">
              <a:solidFill>
                <a:srgbClr val="008080"/>
              </a:solidFill>
              <a:cs typeface="Calibri"/>
            </a:endParaRPr>
          </a:p>
          <a:p>
            <a:endParaRPr lang="en-US" sz="2000" dirty="0">
              <a:solidFill>
                <a:srgbClr val="002060"/>
              </a:solidFill>
            </a:endParaRPr>
          </a:p>
        </p:txBody>
      </p:sp>
      <p:sp>
        <p:nvSpPr>
          <p:cNvPr id="5" name="Text Placeholder 4"/>
          <p:cNvSpPr>
            <a:spLocks noGrp="1"/>
          </p:cNvSpPr>
          <p:nvPr>
            <p:ph type="body" sz="quarter" idx="3"/>
          </p:nvPr>
        </p:nvSpPr>
        <p:spPr>
          <a:xfrm>
            <a:off x="4953000" y="92529"/>
            <a:ext cx="3886185" cy="821871"/>
          </a:xfrm>
        </p:spPr>
        <p:txBody>
          <a:bodyPr>
            <a:normAutofit/>
          </a:bodyPr>
          <a:lstStyle/>
          <a:p>
            <a:r>
              <a:rPr lang="en-US" sz="2800" b="1">
                <a:solidFill>
                  <a:srgbClr val="7030A0"/>
                </a:solidFill>
              </a:rPr>
              <a:t>Dual Enrollment (DE)</a:t>
            </a:r>
          </a:p>
        </p:txBody>
      </p:sp>
      <p:sp>
        <p:nvSpPr>
          <p:cNvPr id="6" name="Content Placeholder 5"/>
          <p:cNvSpPr>
            <a:spLocks noGrp="1"/>
          </p:cNvSpPr>
          <p:nvPr>
            <p:ph sz="quarter" idx="4"/>
          </p:nvPr>
        </p:nvSpPr>
        <p:spPr>
          <a:xfrm>
            <a:off x="4692050" y="1143000"/>
            <a:ext cx="4419593" cy="5622471"/>
          </a:xfrm>
        </p:spPr>
        <p:txBody>
          <a:bodyPr vert="horz" lIns="91440" tIns="45720" rIns="91440" bIns="45720" rtlCol="0" anchor="t">
            <a:normAutofit fontScale="25000" lnSpcReduction="20000"/>
          </a:bodyPr>
          <a:lstStyle/>
          <a:p>
            <a:pPr>
              <a:lnSpc>
                <a:spcPct val="120000"/>
              </a:lnSpc>
              <a:spcBef>
                <a:spcPts val="0"/>
              </a:spcBef>
              <a:spcAft>
                <a:spcPts val="0"/>
              </a:spcAft>
              <a:buFont typeface="Arial" panose="020B0604020202020204" pitchFamily="34" charset="0"/>
              <a:buChar char="•"/>
            </a:pPr>
            <a:r>
              <a:rPr lang="en-US" sz="9600" dirty="0">
                <a:solidFill>
                  <a:srgbClr val="7030A0"/>
                </a:solidFill>
              </a:rPr>
              <a:t>Taught at SVGS by SVGS teachers</a:t>
            </a:r>
          </a:p>
          <a:p>
            <a:pPr>
              <a:lnSpc>
                <a:spcPct val="120000"/>
              </a:lnSpc>
              <a:spcBef>
                <a:spcPts val="0"/>
              </a:spcBef>
            </a:pPr>
            <a:r>
              <a:rPr lang="en-US" sz="9600" dirty="0">
                <a:solidFill>
                  <a:srgbClr val="7030A0"/>
                </a:solidFill>
              </a:rPr>
              <a:t>Credit from area college is earned through successful completion of class (grade of B or better) rather than one-time test</a:t>
            </a:r>
            <a:endParaRPr lang="en-US" dirty="0"/>
          </a:p>
          <a:p>
            <a:pPr>
              <a:lnSpc>
                <a:spcPct val="120000"/>
              </a:lnSpc>
              <a:spcBef>
                <a:spcPts val="0"/>
              </a:spcBef>
              <a:spcAft>
                <a:spcPts val="0"/>
              </a:spcAft>
              <a:buFont typeface="Arial" panose="020B0604020202020204" pitchFamily="34" charset="0"/>
              <a:buChar char="•"/>
            </a:pPr>
            <a:r>
              <a:rPr lang="en-US" sz="9600" dirty="0">
                <a:solidFill>
                  <a:srgbClr val="7030A0"/>
                </a:solidFill>
              </a:rPr>
              <a:t>Credit is accepted to all public universities in Virginia</a:t>
            </a:r>
          </a:p>
          <a:p>
            <a:pPr marL="0" indent="0">
              <a:lnSpc>
                <a:spcPct val="120000"/>
              </a:lnSpc>
              <a:spcBef>
                <a:spcPts val="0"/>
              </a:spcBef>
              <a:spcAft>
                <a:spcPts val="0"/>
              </a:spcAft>
              <a:buNone/>
            </a:pPr>
            <a:r>
              <a:rPr lang="en-US" sz="9600" dirty="0">
                <a:solidFill>
                  <a:srgbClr val="7030A0"/>
                </a:solidFill>
              </a:rPr>
              <a:t>   *Note – see next slide</a:t>
            </a:r>
          </a:p>
          <a:p>
            <a:pPr>
              <a:lnSpc>
                <a:spcPct val="120000"/>
              </a:lnSpc>
              <a:spcBef>
                <a:spcPts val="0"/>
              </a:spcBef>
              <a:spcAft>
                <a:spcPts val="0"/>
              </a:spcAft>
              <a:buFont typeface="Arial" panose="020B0604020202020204" pitchFamily="34" charset="0"/>
              <a:buChar char="•"/>
            </a:pPr>
            <a:r>
              <a:rPr lang="en-US" sz="9600" dirty="0">
                <a:solidFill>
                  <a:srgbClr val="7030A0"/>
                </a:solidFill>
              </a:rPr>
              <a:t>DE Credits are less expensive than on-campus tuition</a:t>
            </a:r>
          </a:p>
          <a:p>
            <a:pPr marL="0" indent="0">
              <a:lnSpc>
                <a:spcPct val="120000"/>
              </a:lnSpc>
              <a:spcBef>
                <a:spcPts val="0"/>
              </a:spcBef>
              <a:spcAft>
                <a:spcPts val="0"/>
              </a:spcAft>
              <a:buNone/>
            </a:pPr>
            <a:r>
              <a:rPr lang="en-US" sz="9600" i="1" dirty="0">
                <a:solidFill>
                  <a:srgbClr val="7030A0"/>
                </a:solidFill>
              </a:rPr>
              <a:t>   </a:t>
            </a:r>
            <a:r>
              <a:rPr lang="en-US" sz="9900" i="1" dirty="0">
                <a:solidFill>
                  <a:srgbClr val="7030A0"/>
                </a:solidFill>
              </a:rPr>
              <a:t>4 credit class – JMU DE = $400</a:t>
            </a:r>
          </a:p>
          <a:p>
            <a:pPr marL="0" indent="0">
              <a:lnSpc>
                <a:spcPct val="120000"/>
              </a:lnSpc>
              <a:spcBef>
                <a:spcPts val="0"/>
              </a:spcBef>
              <a:spcAft>
                <a:spcPts val="0"/>
              </a:spcAft>
              <a:buNone/>
            </a:pPr>
            <a:r>
              <a:rPr lang="en-US" sz="9900" i="1" dirty="0">
                <a:solidFill>
                  <a:srgbClr val="7030A0"/>
                </a:solidFill>
              </a:rPr>
              <a:t>   4 credit class – BRCC DE = $125</a:t>
            </a:r>
          </a:p>
          <a:p>
            <a:pPr marL="150495" lvl="1" indent="0">
              <a:lnSpc>
                <a:spcPct val="120000"/>
              </a:lnSpc>
              <a:buNone/>
            </a:pPr>
            <a:r>
              <a:rPr lang="en-US" sz="9600" i="1" dirty="0">
                <a:solidFill>
                  <a:srgbClr val="7030A0"/>
                </a:solidFill>
              </a:rPr>
              <a:t>(Prices are approximate)</a:t>
            </a:r>
            <a:endParaRPr lang="en-US" sz="9600" i="1" dirty="0">
              <a:solidFill>
                <a:srgbClr val="7030A0"/>
              </a:solidFill>
              <a:cs typeface="Calibri" panose="020F0502020204030204"/>
            </a:endParaRPr>
          </a:p>
          <a:p>
            <a:pPr marL="150495" lvl="1" indent="0">
              <a:buNone/>
            </a:pPr>
            <a:endParaRPr lang="en-US" dirty="0">
              <a:cs typeface="Calibri" panose="020F0502020204030204"/>
            </a:endParaRPr>
          </a:p>
        </p:txBody>
      </p:sp>
      <p:cxnSp>
        <p:nvCxnSpPr>
          <p:cNvPr id="7" name="Straight Connector 6">
            <a:extLst>
              <a:ext uri="{FF2B5EF4-FFF2-40B4-BE49-F238E27FC236}">
                <a16:creationId xmlns:a16="http://schemas.microsoft.com/office/drawing/2014/main" id="{12CDD007-6B39-4A7D-A4A5-6A527D1A684C}"/>
              </a:ext>
            </a:extLst>
          </p:cNvPr>
          <p:cNvCxnSpPr/>
          <p:nvPr/>
        </p:nvCxnSpPr>
        <p:spPr>
          <a:xfrm>
            <a:off x="4577443" y="92529"/>
            <a:ext cx="0" cy="66729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7753" y="3276601"/>
            <a:ext cx="8707647" cy="3352800"/>
          </a:xfrm>
        </p:spPr>
        <p:txBody>
          <a:bodyPr>
            <a:normAutofit/>
          </a:bodyPr>
          <a:lstStyle/>
          <a:p>
            <a:pPr lvl="2">
              <a:buFont typeface="Arial" panose="020B0604020202020204" pitchFamily="34" charset="0"/>
              <a:buChar char="•"/>
            </a:pPr>
            <a:r>
              <a:rPr lang="en-US" sz="2800" dirty="0"/>
              <a:t>Review the “transfer guide” found on your specific college of interest’s website</a:t>
            </a:r>
          </a:p>
          <a:p>
            <a:pPr lvl="2">
              <a:buFont typeface="Arial" panose="020B0604020202020204" pitchFamily="34" charset="0"/>
              <a:buChar char="•"/>
            </a:pPr>
            <a:r>
              <a:rPr lang="en-US" sz="2800" dirty="0"/>
              <a:t>ALWAYS verify with colleges AND discuss with a college admissions counselor.</a:t>
            </a:r>
          </a:p>
          <a:p>
            <a:pPr lvl="2">
              <a:buFont typeface="Arial" panose="020B0604020202020204" pitchFamily="34" charset="0"/>
              <a:buChar char="•"/>
            </a:pPr>
            <a:r>
              <a:rPr lang="en-US" sz="2800" dirty="0"/>
              <a:t>Ask not just “Will they take the credit?” but “How will they take the credit?”</a:t>
            </a:r>
          </a:p>
          <a:p>
            <a:pPr lvl="2"/>
            <a:r>
              <a:rPr lang="en-US" sz="2800" dirty="0"/>
              <a:t>May NOT transfer as required courses for general education or within major – may be elective credit </a:t>
            </a:r>
          </a:p>
          <a:p>
            <a:pPr lvl="2">
              <a:buFont typeface="Arial" panose="020B0604020202020204" pitchFamily="34" charset="0"/>
              <a:buChar char="•"/>
            </a:pPr>
            <a:endParaRPr lang="en-US" sz="3000" dirty="0">
              <a:solidFill>
                <a:schemeClr val="accent5">
                  <a:lumMod val="50000"/>
                </a:schemeClr>
              </a:solidFill>
            </a:endParaRPr>
          </a:p>
          <a:p>
            <a:pPr marL="594360" lvl="2" indent="0">
              <a:buNone/>
            </a:pPr>
            <a:endParaRPr lang="en-US" sz="4000" dirty="0">
              <a:solidFill>
                <a:schemeClr val="accent5">
                  <a:lumMod val="50000"/>
                </a:schemeClr>
              </a:solidFill>
            </a:endParaRPr>
          </a:p>
        </p:txBody>
      </p:sp>
      <p:pic>
        <p:nvPicPr>
          <p:cNvPr id="1026" name="Picture 2" descr="Image result for transfer credit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623" y="228600"/>
            <a:ext cx="7014754" cy="28497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9203" y="2690662"/>
            <a:ext cx="6170272" cy="4114800"/>
          </a:xfrm>
          <a:prstGeom prst="rect">
            <a:avLst/>
          </a:prstGeom>
        </p:spPr>
      </p:pic>
      <p:sp>
        <p:nvSpPr>
          <p:cNvPr id="4" name="TextBox 3"/>
          <p:cNvSpPr txBox="1"/>
          <p:nvPr/>
        </p:nvSpPr>
        <p:spPr>
          <a:xfrm>
            <a:off x="260892" y="3544"/>
            <a:ext cx="8548360" cy="830997"/>
          </a:xfrm>
          <a:prstGeom prst="rect">
            <a:avLst/>
          </a:prstGeom>
          <a:noFill/>
        </p:spPr>
        <p:txBody>
          <a:bodyPr wrap="square" rtlCol="0">
            <a:spAutoFit/>
          </a:bodyPr>
          <a:lstStyle/>
          <a:p>
            <a:pPr algn="ctr"/>
            <a:r>
              <a:rPr lang="en-US" sz="4800" b="1">
                <a:latin typeface="+mn-lt"/>
              </a:rPr>
              <a:t>ARTS &amp; HUMANITIES</a:t>
            </a: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7521"/>
          <a:stretch/>
        </p:blipFill>
        <p:spPr>
          <a:xfrm>
            <a:off x="410335" y="834541"/>
            <a:ext cx="4274180" cy="2996487"/>
          </a:xfrm>
          <a:prstGeom prst="rect">
            <a:avLst/>
          </a:prstGeom>
        </p:spPr>
      </p:pic>
      <p:pic>
        <p:nvPicPr>
          <p:cNvPr id="6" name="Picture 5">
            <a:extLst>
              <a:ext uri="{FF2B5EF4-FFF2-40B4-BE49-F238E27FC236}">
                <a16:creationId xmlns:a16="http://schemas.microsoft.com/office/drawing/2014/main" id="{AC55BB85-9A8E-6D97-2263-5C824C748E0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4683100" y="833888"/>
            <a:ext cx="3990196" cy="299264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802641993"/>
              </p:ext>
            </p:extLst>
          </p:nvPr>
        </p:nvGraphicFramePr>
        <p:xfrm>
          <a:off x="10535" y="2610945"/>
          <a:ext cx="9144000" cy="4270508"/>
        </p:xfrm>
        <a:graphic>
          <a:graphicData uri="http://schemas.openxmlformats.org/drawingml/2006/table">
            <a:tbl>
              <a:tblPr firstRow="1" bandRow="1">
                <a:tableStyleId>{21E4AEA4-8DFA-4A89-87EB-49C32662AFE0}</a:tableStyleId>
              </a:tblPr>
              <a:tblGrid>
                <a:gridCol w="1524000">
                  <a:extLst>
                    <a:ext uri="{9D8B030D-6E8A-4147-A177-3AD203B41FA5}">
                      <a16:colId xmlns:a16="http://schemas.microsoft.com/office/drawing/2014/main" val="20000"/>
                    </a:ext>
                  </a:extLst>
                </a:gridCol>
                <a:gridCol w="3810000">
                  <a:extLst>
                    <a:ext uri="{9D8B030D-6E8A-4147-A177-3AD203B41FA5}">
                      <a16:colId xmlns:a16="http://schemas.microsoft.com/office/drawing/2014/main" val="20001"/>
                    </a:ext>
                  </a:extLst>
                </a:gridCol>
                <a:gridCol w="3810000">
                  <a:extLst>
                    <a:ext uri="{9D8B030D-6E8A-4147-A177-3AD203B41FA5}">
                      <a16:colId xmlns:a16="http://schemas.microsoft.com/office/drawing/2014/main" val="20002"/>
                    </a:ext>
                  </a:extLst>
                </a:gridCol>
              </a:tblGrid>
              <a:tr h="353289">
                <a:tc>
                  <a:txBody>
                    <a:bodyPr/>
                    <a:lstStyle/>
                    <a:p>
                      <a:endParaRPr lang="en-US" sz="1600"/>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166878"/>
                    </a:solidFill>
                  </a:tcPr>
                </a:tc>
                <a:tc>
                  <a:txBody>
                    <a:bodyPr/>
                    <a:lstStyle/>
                    <a:p>
                      <a:r>
                        <a:rPr lang="en-US" sz="1800"/>
                        <a:t>Junior Year</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166878"/>
                    </a:solidFill>
                  </a:tcPr>
                </a:tc>
                <a:tc>
                  <a:txBody>
                    <a:bodyPr/>
                    <a:lstStyle/>
                    <a:p>
                      <a:r>
                        <a:rPr lang="en-US" sz="1800"/>
                        <a:t>Senior Year</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rgbClr val="166878"/>
                    </a:solidFill>
                  </a:tcPr>
                </a:tc>
                <a:extLst>
                  <a:ext uri="{0D108BD9-81ED-4DB2-BD59-A6C34878D82A}">
                    <a16:rowId xmlns:a16="http://schemas.microsoft.com/office/drawing/2014/main" val="10000"/>
                  </a:ext>
                </a:extLst>
              </a:tr>
              <a:tr h="883225">
                <a:tc>
                  <a:txBody>
                    <a:bodyPr/>
                    <a:lstStyle/>
                    <a:p>
                      <a:pPr algn="l"/>
                      <a:r>
                        <a:rPr lang="en-US" sz="1800">
                          <a:solidFill>
                            <a:srgbClr val="016775"/>
                          </a:solidFill>
                        </a:rPr>
                        <a:t>Fulfills English  Requirement</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lumMod val="95000"/>
                      </a:schemeClr>
                    </a:solidFill>
                  </a:tcPr>
                </a:tc>
                <a:tc>
                  <a:txBody>
                    <a:bodyPr/>
                    <a:lstStyle/>
                    <a:p>
                      <a:pPr marL="0" lvl="0" indent="0" algn="l">
                        <a:buFont typeface="Arial" panose="020B0604020202020204" pitchFamily="34" charset="0"/>
                        <a:buNone/>
                      </a:pPr>
                      <a:r>
                        <a:rPr lang="en-US" sz="1800">
                          <a:solidFill>
                            <a:srgbClr val="016775"/>
                          </a:solidFill>
                        </a:rPr>
                        <a:t>* Literature, Comp,</a:t>
                      </a:r>
                      <a:r>
                        <a:rPr lang="en-US" sz="1800" baseline="0">
                          <a:solidFill>
                            <a:srgbClr val="016775"/>
                          </a:solidFill>
                        </a:rPr>
                        <a:t> and Ideas I (DE)</a:t>
                      </a:r>
                    </a:p>
                    <a:p>
                      <a:pPr marL="0" lvl="0" indent="0" algn="l">
                        <a:buFont typeface="Arial" panose="020B0604020202020204" pitchFamily="34" charset="0"/>
                        <a:buNone/>
                      </a:pPr>
                      <a:r>
                        <a:rPr lang="en-US" sz="1800" baseline="0">
                          <a:solidFill>
                            <a:srgbClr val="016775"/>
                          </a:solidFill>
                        </a:rPr>
                        <a:t> (Required for all AH Juniors)</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a:solidFill>
                            <a:srgbClr val="016775"/>
                          </a:solidFill>
                        </a:rPr>
                        <a:t>* Literature, Comp,</a:t>
                      </a:r>
                      <a:r>
                        <a:rPr lang="en-US" sz="1800" baseline="0">
                          <a:solidFill>
                            <a:srgbClr val="016775"/>
                          </a:solidFill>
                        </a:rPr>
                        <a:t> and Ideas  II (DE)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aseline="0">
                          <a:solidFill>
                            <a:srgbClr val="016775"/>
                          </a:solidFill>
                        </a:rPr>
                        <a:t> (Recommended, but not Required)</a:t>
                      </a:r>
                      <a:endParaRPr lang="en-US" sz="1800">
                        <a:solidFill>
                          <a:srgbClr val="016775"/>
                        </a:solidFill>
                      </a:endParaRP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extLst>
                  <a:ext uri="{0D108BD9-81ED-4DB2-BD59-A6C34878D82A}">
                    <a16:rowId xmlns:a16="http://schemas.microsoft.com/office/drawing/2014/main" val="10001"/>
                  </a:ext>
                </a:extLst>
              </a:tr>
              <a:tr h="883225">
                <a:tc>
                  <a:txBody>
                    <a:bodyPr/>
                    <a:lstStyle/>
                    <a:p>
                      <a:pPr algn="l"/>
                      <a:r>
                        <a:rPr lang="en-US" sz="1800">
                          <a:solidFill>
                            <a:srgbClr val="016775"/>
                          </a:solidFill>
                        </a:rPr>
                        <a:t>Humanities &amp; Appreciation</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lumMod val="95000"/>
                      </a:schemeClr>
                    </a:solidFill>
                  </a:tcPr>
                </a:tc>
                <a:tc>
                  <a:txBody>
                    <a:bodyPr/>
                    <a:lstStyle/>
                    <a:p>
                      <a:pPr marL="0" lvl="0" indent="0" algn="l">
                        <a:buFont typeface="Arial" panose="020B0604020202020204" pitchFamily="34" charset="0"/>
                        <a:buNone/>
                      </a:pPr>
                      <a:r>
                        <a:rPr lang="en-US" sz="1800">
                          <a:solidFill>
                            <a:srgbClr val="016775"/>
                          </a:solidFill>
                        </a:rPr>
                        <a:t>* Humanities in Western Culture </a:t>
                      </a:r>
                      <a:r>
                        <a:rPr lang="en-US" sz="1800" baseline="0">
                          <a:solidFill>
                            <a:srgbClr val="016775"/>
                          </a:solidFill>
                        </a:rPr>
                        <a:t>(DE)</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aseline="0">
                          <a:solidFill>
                            <a:srgbClr val="016775"/>
                          </a:solidFill>
                        </a:rPr>
                        <a:t>* Art History (DE)</a:t>
                      </a:r>
                    </a:p>
                    <a:p>
                      <a:pPr marL="0" marR="0" lvl="0" indent="0" algn="l" rtl="0" eaLnBrk="1" fontAlgn="auto" latinLnBrk="0" hangingPunct="1">
                        <a:lnSpc>
                          <a:spcPct val="100000"/>
                        </a:lnSpc>
                        <a:spcBef>
                          <a:spcPts val="0"/>
                        </a:spcBef>
                        <a:spcAft>
                          <a:spcPts val="0"/>
                        </a:spcAft>
                        <a:buClrTx/>
                        <a:buSzTx/>
                        <a:buFontTx/>
                        <a:buNone/>
                      </a:pPr>
                      <a:r>
                        <a:rPr lang="en-US" sz="1800">
                          <a:solidFill>
                            <a:srgbClr val="016775"/>
                          </a:solidFill>
                        </a:rPr>
                        <a:t>* Intro to Theatre (</a:t>
                      </a:r>
                      <a:r>
                        <a:rPr lang="en-US" sz="1800" baseline="0">
                          <a:solidFill>
                            <a:srgbClr val="016775"/>
                          </a:solidFill>
                        </a:rPr>
                        <a:t>DE)</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tc>
                  <a:txBody>
                    <a:bodyPr/>
                    <a:lstStyle/>
                    <a:p>
                      <a:pPr marL="0" lvl="0" indent="0">
                        <a:buFont typeface="Arial" panose="020B0604020202020204" pitchFamily="34" charset="0"/>
                        <a:buNone/>
                      </a:pPr>
                      <a:r>
                        <a:rPr lang="en-US" sz="1800" i="0">
                          <a:solidFill>
                            <a:srgbClr val="016775"/>
                          </a:solidFill>
                        </a:rPr>
                        <a:t>* Communications</a:t>
                      </a:r>
                      <a:r>
                        <a:rPr lang="en-US" sz="1800" i="0" baseline="0">
                          <a:solidFill>
                            <a:srgbClr val="016775"/>
                          </a:solidFill>
                        </a:rPr>
                        <a:t> (DE)</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aseline="0">
                          <a:solidFill>
                            <a:srgbClr val="016775"/>
                          </a:solidFill>
                        </a:rPr>
                        <a:t>* Art History (DE)</a:t>
                      </a:r>
                      <a:endParaRPr lang="en-US" sz="1800" i="0" baseline="0">
                        <a:solidFill>
                          <a:srgbClr val="016775"/>
                        </a:solidFill>
                      </a:endParaRPr>
                    </a:p>
                    <a:p>
                      <a:pPr marL="0" marR="0" lvl="0" indent="0" algn="l" rtl="0" eaLnBrk="1" fontAlgn="auto" latinLnBrk="0" hangingPunct="1">
                        <a:lnSpc>
                          <a:spcPct val="100000"/>
                        </a:lnSpc>
                        <a:spcBef>
                          <a:spcPts val="0"/>
                        </a:spcBef>
                        <a:spcAft>
                          <a:spcPts val="0"/>
                        </a:spcAft>
                        <a:buClrTx/>
                        <a:buSzTx/>
                        <a:buFontTx/>
                        <a:buNone/>
                      </a:pPr>
                      <a:r>
                        <a:rPr lang="en-US" sz="1800">
                          <a:solidFill>
                            <a:srgbClr val="016775"/>
                          </a:solidFill>
                        </a:rPr>
                        <a:t>* Intro to Theatre </a:t>
                      </a:r>
                      <a:r>
                        <a:rPr lang="en-US" sz="1800" baseline="0">
                          <a:solidFill>
                            <a:srgbClr val="016775"/>
                          </a:solidFill>
                        </a:rPr>
                        <a:t>(DE)</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extLst>
                  <a:ext uri="{0D108BD9-81ED-4DB2-BD59-A6C34878D82A}">
                    <a16:rowId xmlns:a16="http://schemas.microsoft.com/office/drawing/2014/main" val="10002"/>
                  </a:ext>
                </a:extLst>
              </a:tr>
              <a:tr h="2107123">
                <a:tc>
                  <a:txBody>
                    <a:bodyPr/>
                    <a:lstStyle/>
                    <a:p>
                      <a:pPr algn="l"/>
                      <a:r>
                        <a:rPr lang="en-US" sz="1800">
                          <a:solidFill>
                            <a:srgbClr val="016775"/>
                          </a:solidFill>
                        </a:rPr>
                        <a:t>Socio-Cultural and Skills</a:t>
                      </a: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16775"/>
                          </a:solidFill>
                        </a:rPr>
                        <a:t>* Psychology</a:t>
                      </a:r>
                      <a:r>
                        <a:rPr lang="en-US" sz="1800" baseline="0">
                          <a:solidFill>
                            <a:srgbClr val="016775"/>
                          </a:solidFill>
                        </a:rPr>
                        <a:t> (AP)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a:solidFill>
                            <a:srgbClr val="016775"/>
                          </a:solidFill>
                        </a:rPr>
                        <a:t>* Developmental Psychology (DE)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a:solidFill>
                            <a:srgbClr val="016775"/>
                          </a:solidFill>
                        </a:rPr>
                        <a:t>* Acting</a:t>
                      </a:r>
                      <a:r>
                        <a:rPr lang="en-US" sz="1800" baseline="0">
                          <a:solidFill>
                            <a:srgbClr val="016775"/>
                          </a:solidFill>
                        </a:rPr>
                        <a:t> I</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aseline="0">
                          <a:solidFill>
                            <a:srgbClr val="016775"/>
                          </a:solidFill>
                        </a:rPr>
                        <a:t>* Film I</a:t>
                      </a:r>
                    </a:p>
                    <a:p>
                      <a:pPr marL="0" marR="0" lvl="0" indent="0" algn="l" rtl="0" eaLnBrk="1" fontAlgn="auto" latinLnBrk="0" hangingPunct="1">
                        <a:lnSpc>
                          <a:spcPct val="100000"/>
                        </a:lnSpc>
                        <a:spcBef>
                          <a:spcPts val="0"/>
                        </a:spcBef>
                        <a:spcAft>
                          <a:spcPts val="0"/>
                        </a:spcAft>
                        <a:buClrTx/>
                        <a:buSzTx/>
                        <a:buFontTx/>
                        <a:buNone/>
                      </a:pPr>
                      <a:r>
                        <a:rPr lang="en-US" sz="1800">
                          <a:solidFill>
                            <a:srgbClr val="016775"/>
                          </a:solidFill>
                        </a:rPr>
                        <a:t>* Teachers for Tomorrow I (DE)</a:t>
                      </a:r>
                      <a:endParaRPr lang="en-US" sz="1800" baseline="0">
                        <a:solidFill>
                          <a:srgbClr val="016775"/>
                        </a:solidFill>
                      </a:endParaRP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16775"/>
                          </a:solidFill>
                        </a:rPr>
                        <a:t>* Psychology</a:t>
                      </a:r>
                      <a:r>
                        <a:rPr lang="en-US" sz="1800" baseline="0">
                          <a:solidFill>
                            <a:srgbClr val="016775"/>
                          </a:solidFill>
                        </a:rPr>
                        <a:t> (AP)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a:solidFill>
                            <a:srgbClr val="016775"/>
                          </a:solidFill>
                        </a:rPr>
                        <a:t>* Developmental Psychology (DE)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16775"/>
                          </a:solidFill>
                        </a:rPr>
                        <a:t>* Sociology of the Family (DE)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a:solidFill>
                            <a:srgbClr val="016775"/>
                          </a:solidFill>
                        </a:rPr>
                        <a:t>* Sociology of Mass Media (DE)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16775"/>
                          </a:solidFill>
                        </a:rPr>
                        <a:t>* Acting</a:t>
                      </a:r>
                      <a:r>
                        <a:rPr lang="en-US" sz="1800" baseline="0">
                          <a:solidFill>
                            <a:srgbClr val="016775"/>
                          </a:solidFill>
                        </a:rPr>
                        <a:t> II</a:t>
                      </a: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1800" baseline="0">
                          <a:solidFill>
                            <a:srgbClr val="016775"/>
                          </a:solidFill>
                        </a:rPr>
                        <a:t>* Film I or II</a:t>
                      </a: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1800" baseline="0">
                          <a:solidFill>
                            <a:srgbClr val="016775"/>
                          </a:solidFill>
                        </a:rPr>
                        <a:t>* Teachers for Tomorrow I or II (DE)</a:t>
                      </a:r>
                      <a:endParaRPr lang="en-US" sz="1800" i="0" baseline="0">
                        <a:solidFill>
                          <a:srgbClr val="016775"/>
                        </a:solidFill>
                      </a:endParaRPr>
                    </a:p>
                  </a:txBody>
                  <a:tcPr>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pic>
        <p:nvPicPr>
          <p:cNvPr id="2" name="Picture 1"/>
          <p:cNvPicPr>
            <a:picLocks noChangeAspect="1"/>
          </p:cNvPicPr>
          <p:nvPr/>
        </p:nvPicPr>
        <p:blipFill rotWithShape="1">
          <a:blip r:embed="rId3"/>
          <a:srcRect t="6781" b="4963"/>
          <a:stretch/>
        </p:blipFill>
        <p:spPr>
          <a:xfrm>
            <a:off x="4267200" y="33867"/>
            <a:ext cx="4120901" cy="2486688"/>
          </a:xfrm>
          <a:prstGeom prst="rect">
            <a:avLst/>
          </a:prstGeom>
        </p:spPr>
      </p:pic>
      <p:sp>
        <p:nvSpPr>
          <p:cNvPr id="3" name="Rectangle 2">
            <a:extLst>
              <a:ext uri="{FF2B5EF4-FFF2-40B4-BE49-F238E27FC236}">
                <a16:creationId xmlns:a16="http://schemas.microsoft.com/office/drawing/2014/main" id="{58398D25-8810-4D0E-961B-9BBD8C9807A6}"/>
              </a:ext>
            </a:extLst>
          </p:cNvPr>
          <p:cNvSpPr/>
          <p:nvPr/>
        </p:nvSpPr>
        <p:spPr>
          <a:xfrm>
            <a:off x="403349" y="1566448"/>
            <a:ext cx="3511302" cy="954107"/>
          </a:xfrm>
          <a:prstGeom prst="rect">
            <a:avLst/>
          </a:prstGeom>
        </p:spPr>
        <p:txBody>
          <a:bodyPr wrap="square">
            <a:spAutoFit/>
          </a:bodyPr>
          <a:lstStyle/>
          <a:p>
            <a:pPr algn="ctr"/>
            <a:r>
              <a:rPr lang="en-US" sz="2800" b="1">
                <a:latin typeface="+mn-lt"/>
              </a:rPr>
              <a:t>Select three of the courses shown below.</a:t>
            </a:r>
          </a:p>
        </p:txBody>
      </p:sp>
      <p:sp>
        <p:nvSpPr>
          <p:cNvPr id="7" name="Rectangle 6">
            <a:extLst>
              <a:ext uri="{FF2B5EF4-FFF2-40B4-BE49-F238E27FC236}">
                <a16:creationId xmlns:a16="http://schemas.microsoft.com/office/drawing/2014/main" id="{F433083F-0F24-41A8-8D7E-41C2D8415AFA}"/>
              </a:ext>
            </a:extLst>
          </p:cNvPr>
          <p:cNvSpPr/>
          <p:nvPr/>
        </p:nvSpPr>
        <p:spPr>
          <a:xfrm>
            <a:off x="403349" y="33867"/>
            <a:ext cx="3511302" cy="1569660"/>
          </a:xfrm>
          <a:prstGeom prst="rect">
            <a:avLst/>
          </a:prstGeom>
        </p:spPr>
        <p:txBody>
          <a:bodyPr wrap="square">
            <a:spAutoFit/>
          </a:bodyPr>
          <a:lstStyle/>
          <a:p>
            <a:pPr algn="ctr"/>
            <a:r>
              <a:rPr lang="en-US" sz="4800" b="1">
                <a:latin typeface="+mn-lt"/>
              </a:rPr>
              <a:t>ARTS &amp; HUMANITIES</a:t>
            </a:r>
          </a:p>
        </p:txBody>
      </p:sp>
    </p:spTree>
    <p:extLst>
      <p:ext uri="{BB962C8B-B14F-4D97-AF65-F5344CB8AC3E}">
        <p14:creationId xmlns:p14="http://schemas.microsoft.com/office/powerpoint/2010/main" val="257856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1091101" y="344700"/>
            <a:ext cx="3913800" cy="806800"/>
          </a:xfrm>
        </p:spPr>
        <p:txBody>
          <a:bodyPr>
            <a:noAutofit/>
          </a:bodyPr>
          <a:lstStyle/>
          <a:p>
            <a:pPr algn="ctr"/>
            <a:r>
              <a:rPr lang="en-US" sz="4800" b="1"/>
              <a:t>STEM</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8047"/>
          <a:stretch/>
        </p:blipFill>
        <p:spPr>
          <a:xfrm>
            <a:off x="200157" y="1861755"/>
            <a:ext cx="5715000" cy="4651545"/>
          </a:xfrm>
          <a:prstGeom prst="rect">
            <a:avLst/>
          </a:prstGeom>
        </p:spPr>
      </p:pic>
      <p:pic>
        <p:nvPicPr>
          <p:cNvPr id="5" name="Picture 4">
            <a:extLst>
              <a:ext uri="{FF2B5EF4-FFF2-40B4-BE49-F238E27FC236}">
                <a16:creationId xmlns:a16="http://schemas.microsoft.com/office/drawing/2014/main" id="{E1BB657A-43FE-42F3-9F51-91A7B454476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886" t="20601" r="10632" b="3398"/>
          <a:stretch/>
        </p:blipFill>
        <p:spPr>
          <a:xfrm>
            <a:off x="6096000" y="34413"/>
            <a:ext cx="2556104" cy="3476734"/>
          </a:xfrm>
          <a:prstGeom prst="rect">
            <a:avLst/>
          </a:prstGeom>
        </p:spPr>
      </p:pic>
      <p:pic>
        <p:nvPicPr>
          <p:cNvPr id="6" name="Picture 5">
            <a:extLst>
              <a:ext uri="{FF2B5EF4-FFF2-40B4-BE49-F238E27FC236}">
                <a16:creationId xmlns:a16="http://schemas.microsoft.com/office/drawing/2014/main" id="{ECCC4E3C-7879-4D59-86CA-1DEA57A0430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6763"/>
          <a:stretch/>
        </p:blipFill>
        <p:spPr>
          <a:xfrm>
            <a:off x="6096000" y="3626220"/>
            <a:ext cx="2572256" cy="3197367"/>
          </a:xfrm>
          <a:prstGeom prst="rect">
            <a:avLst/>
          </a:prstGeom>
        </p:spPr>
      </p:pic>
    </p:spTree>
    <p:extLst>
      <p:ext uri="{BB962C8B-B14F-4D97-AF65-F5344CB8AC3E}">
        <p14:creationId xmlns:p14="http://schemas.microsoft.com/office/powerpoint/2010/main" val="160498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80999" y="228599"/>
            <a:ext cx="8356601" cy="1340509"/>
          </a:xfrm>
        </p:spPr>
        <p:txBody>
          <a:bodyPr>
            <a:noAutofit/>
          </a:bodyPr>
          <a:lstStyle/>
          <a:p>
            <a:pPr algn="ctr"/>
            <a:r>
              <a:rPr lang="en-US" sz="4800" b="1">
                <a:latin typeface="+mn-lt"/>
              </a:rPr>
              <a:t>RESEARCH, TECHNOLOGY, &amp; ENGINEERING</a:t>
            </a:r>
          </a:p>
        </p:txBody>
      </p:sp>
      <p:graphicFrame>
        <p:nvGraphicFramePr>
          <p:cNvPr id="4" name="Table 3"/>
          <p:cNvGraphicFramePr>
            <a:graphicFrameLocks noGrp="1"/>
          </p:cNvGraphicFramePr>
          <p:nvPr>
            <p:extLst>
              <p:ext uri="{D42A27DB-BD31-4B8C-83A1-F6EECF244321}">
                <p14:modId xmlns:p14="http://schemas.microsoft.com/office/powerpoint/2010/main" val="1399374476"/>
              </p:ext>
            </p:extLst>
          </p:nvPr>
        </p:nvGraphicFramePr>
        <p:xfrm>
          <a:off x="379244" y="1696064"/>
          <a:ext cx="5486400" cy="4951890"/>
        </p:xfrm>
        <a:graphic>
          <a:graphicData uri="http://schemas.openxmlformats.org/drawingml/2006/table">
            <a:tbl>
              <a:tblPr firstRow="1" firstCol="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tblGrid>
              <a:tr h="1051324">
                <a:tc gridSpan="2">
                  <a:txBody>
                    <a:bodyPr/>
                    <a:lstStyle/>
                    <a:p>
                      <a:pPr marL="0" marR="0" algn="ctr">
                        <a:spcBef>
                          <a:spcPts val="0"/>
                        </a:spcBef>
                        <a:spcAft>
                          <a:spcPts val="0"/>
                        </a:spcAft>
                      </a:pPr>
                      <a:r>
                        <a:rPr lang="en-US" sz="2800" b="1" i="0">
                          <a:effectLst/>
                        </a:rPr>
                        <a:t>Select one class from the four courses shown below.</a:t>
                      </a:r>
                    </a:p>
                  </a:txBody>
                  <a:tcPr marL="68580" marR="68580" marT="0" marB="0" anchor="ctr"/>
                </a:tc>
                <a:tc hMerge="1">
                  <a:txBody>
                    <a:bodyPr/>
                    <a:lstStyle/>
                    <a:p>
                      <a:endParaRPr lang="en-US"/>
                    </a:p>
                  </a:txBody>
                  <a:tcPr/>
                </a:tc>
                <a:extLst>
                  <a:ext uri="{0D108BD9-81ED-4DB2-BD59-A6C34878D82A}">
                    <a16:rowId xmlns:a16="http://schemas.microsoft.com/office/drawing/2014/main" val="10000"/>
                  </a:ext>
                </a:extLst>
              </a:tr>
              <a:tr h="1813156">
                <a:tc>
                  <a:txBody>
                    <a:bodyPr/>
                    <a:lstStyle/>
                    <a:p>
                      <a:pPr marL="0" marR="0" algn="ctr">
                        <a:spcBef>
                          <a:spcPts val="0"/>
                        </a:spcBef>
                        <a:spcAft>
                          <a:spcPts val="0"/>
                        </a:spcAft>
                      </a:pPr>
                      <a:r>
                        <a:rPr lang="en-US" sz="2800" b="0">
                          <a:solidFill>
                            <a:schemeClr val="tx1"/>
                          </a:solidFill>
                          <a:effectLst/>
                          <a:latin typeface="+mn-lt"/>
                        </a:rPr>
                        <a:t>Scientific Research -</a:t>
                      </a:r>
                      <a:endParaRPr lang="en-US" sz="2800" b="0" i="1">
                        <a:solidFill>
                          <a:schemeClr val="tx1"/>
                        </a:solidFill>
                        <a:effectLst/>
                        <a:latin typeface="+mn-lt"/>
                      </a:endParaRPr>
                    </a:p>
                    <a:p>
                      <a:pPr marL="0" marR="0" lvl="0" algn="ctr">
                        <a:spcBef>
                          <a:spcPts val="0"/>
                        </a:spcBef>
                        <a:spcAft>
                          <a:spcPts val="0"/>
                        </a:spcAft>
                        <a:buNone/>
                      </a:pPr>
                      <a:r>
                        <a:rPr lang="en-US" sz="2800" b="0" i="1">
                          <a:solidFill>
                            <a:schemeClr val="tx1"/>
                          </a:solidFill>
                          <a:effectLst/>
                          <a:latin typeface="+mn-lt"/>
                        </a:rPr>
                        <a:t>Life Sciences</a:t>
                      </a:r>
                      <a:endParaRPr lang="en-US" sz="2800" b="0">
                        <a:solidFill>
                          <a:schemeClr val="tx1"/>
                        </a:solidFill>
                        <a:effectLst/>
                        <a:latin typeface="+mn-lt"/>
                      </a:endParaRPr>
                    </a:p>
                  </a:txBody>
                  <a:tcPr marL="68580" marR="68580" marT="0" marB="0" anchor="ctr">
                    <a:solidFill>
                      <a:schemeClr val="accent5">
                        <a:lumMod val="20000"/>
                        <a:lumOff val="80000"/>
                      </a:schemeClr>
                    </a:solidFill>
                  </a:tcPr>
                </a:tc>
                <a:tc>
                  <a:txBody>
                    <a:bodyPr/>
                    <a:lstStyle/>
                    <a:p>
                      <a:pPr marL="0" marR="0" algn="ctr">
                        <a:spcBef>
                          <a:spcPts val="0"/>
                        </a:spcBef>
                        <a:spcAft>
                          <a:spcPts val="0"/>
                        </a:spcAft>
                      </a:pPr>
                      <a:r>
                        <a:rPr lang="en-US" sz="2800" b="0">
                          <a:solidFill>
                            <a:schemeClr val="tx1"/>
                          </a:solidFill>
                          <a:effectLst/>
                          <a:latin typeface="+mn-lt"/>
                        </a:rPr>
                        <a:t> Scientific Research -</a:t>
                      </a:r>
                      <a:r>
                        <a:rPr lang="en-US" sz="2800" b="0" i="1">
                          <a:solidFill>
                            <a:schemeClr val="tx1"/>
                          </a:solidFill>
                          <a:effectLst/>
                          <a:latin typeface="+mn-lt"/>
                        </a:rPr>
                        <a:t> Physical Sciences</a:t>
                      </a:r>
                      <a:endParaRPr lang="en-US"/>
                    </a:p>
                  </a:txBody>
                  <a:tcPr marL="68580" marR="68580" marT="0" marB="0" anchor="ctr">
                    <a:solidFill>
                      <a:schemeClr val="accent6">
                        <a:lumMod val="20000"/>
                        <a:lumOff val="80000"/>
                      </a:schemeClr>
                    </a:solidFill>
                  </a:tcPr>
                </a:tc>
                <a:extLst>
                  <a:ext uri="{0D108BD9-81ED-4DB2-BD59-A6C34878D82A}">
                    <a16:rowId xmlns:a16="http://schemas.microsoft.com/office/drawing/2014/main" val="10001"/>
                  </a:ext>
                </a:extLst>
              </a:tr>
              <a:tr h="2087410">
                <a:tc>
                  <a:txBody>
                    <a:bodyPr/>
                    <a:lstStyle/>
                    <a:p>
                      <a:pPr marL="0" marR="0" lvl="0" indent="0" algn="ctr" rtl="0" eaLnBrk="1" fontAlgn="auto" latinLnBrk="0" hangingPunct="1">
                        <a:lnSpc>
                          <a:spcPct val="100000"/>
                        </a:lnSpc>
                        <a:spcBef>
                          <a:spcPts val="0"/>
                        </a:spcBef>
                        <a:spcAft>
                          <a:spcPts val="0"/>
                        </a:spcAft>
                        <a:buClrTx/>
                        <a:buSzTx/>
                        <a:buFontTx/>
                        <a:buNone/>
                      </a:pPr>
                      <a:r>
                        <a:rPr lang="en-US" sz="2800" b="0">
                          <a:solidFill>
                            <a:schemeClr val="tx1"/>
                          </a:solidFill>
                          <a:effectLst/>
                          <a:latin typeface="+mn-lt"/>
                        </a:rPr>
                        <a:t>Introduction to </a:t>
                      </a:r>
                    </a:p>
                    <a:p>
                      <a:pPr marL="0" marR="0" lvl="0" indent="0" algn="ctr" rtl="0" eaLnBrk="1" fontAlgn="auto" latinLnBrk="0" hangingPunct="1">
                        <a:lnSpc>
                          <a:spcPct val="100000"/>
                        </a:lnSpc>
                        <a:spcBef>
                          <a:spcPts val="0"/>
                        </a:spcBef>
                        <a:spcAft>
                          <a:spcPts val="0"/>
                        </a:spcAft>
                        <a:buClrTx/>
                        <a:buSzTx/>
                        <a:buFontTx/>
                        <a:buNone/>
                      </a:pPr>
                      <a:r>
                        <a:rPr lang="en-US" sz="2800" b="0">
                          <a:solidFill>
                            <a:schemeClr val="tx1"/>
                          </a:solidFill>
                          <a:effectLst/>
                          <a:latin typeface="+mn-lt"/>
                        </a:rPr>
                        <a:t>Engineering</a:t>
                      </a:r>
                      <a:endParaRPr lang="en-US" sz="2800" b="0">
                        <a:solidFill>
                          <a:schemeClr val="tx1"/>
                        </a:solidFill>
                        <a:effectLst/>
                        <a:latin typeface="+mn-lt"/>
                        <a:ea typeface="Times New Roman" panose="02020603050405020304" pitchFamily="18" charset="0"/>
                      </a:endParaRPr>
                    </a:p>
                  </a:txBody>
                  <a:tcPr marL="68580" marR="68580" marT="0" marB="0" anchor="ctr">
                    <a:solidFill>
                      <a:schemeClr val="accent6">
                        <a:lumMod val="20000"/>
                        <a:lumOff val="80000"/>
                      </a:schemeClr>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2800" b="0">
                          <a:solidFill>
                            <a:schemeClr val="tx1"/>
                          </a:solidFill>
                          <a:effectLst/>
                          <a:latin typeface="+mn-lt"/>
                        </a:rPr>
                        <a:t>AP Computer Science</a:t>
                      </a:r>
                      <a:endParaRPr lang="en-US" sz="2800" b="0">
                        <a:solidFill>
                          <a:schemeClr val="tx1"/>
                        </a:solidFill>
                        <a:effectLst/>
                        <a:latin typeface="+mn-lt"/>
                        <a:ea typeface="Times New Roman" panose="02020603050405020304" pitchFamily="18" charset="0"/>
                      </a:endParaRPr>
                    </a:p>
                  </a:txBody>
                  <a:tcPr marL="68580" marR="68580" marT="0" marB="0" anchor="ctr">
                    <a:solidFill>
                      <a:schemeClr val="accent5">
                        <a:lumMod val="20000"/>
                        <a:lumOff val="80000"/>
                      </a:schemeClr>
                    </a:solidFill>
                  </a:tcPr>
                </a:tc>
                <a:extLst>
                  <a:ext uri="{0D108BD9-81ED-4DB2-BD59-A6C34878D82A}">
                    <a16:rowId xmlns:a16="http://schemas.microsoft.com/office/drawing/2014/main" val="10002"/>
                  </a:ext>
                </a:extLst>
              </a:tr>
            </a:tbl>
          </a:graphicData>
        </a:graphic>
      </p:graphicFrame>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8333"/>
          <a:stretch/>
        </p:blipFill>
        <p:spPr>
          <a:xfrm>
            <a:off x="6063010" y="1696644"/>
            <a:ext cx="2674590" cy="2456256"/>
          </a:xfrm>
          <a:prstGeom prst="rect">
            <a:avLst/>
          </a:prstGeom>
        </p:spPr>
      </p:pic>
      <p:pic>
        <p:nvPicPr>
          <p:cNvPr id="2050" name="Picture 2" descr="https://svgsstudentnews.files.wordpress.com/2019/01/eng-i-a.jpg?w=1000&amp;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3010" y="4271969"/>
            <a:ext cx="2674590" cy="2389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202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0633"/>
            <a:ext cx="7772400" cy="783767"/>
          </a:xfrm>
        </p:spPr>
        <p:txBody>
          <a:bodyPr>
            <a:normAutofit/>
          </a:bodyPr>
          <a:lstStyle/>
          <a:p>
            <a:pPr algn="ctr"/>
            <a:r>
              <a:rPr lang="en-US" sz="4800" b="1">
                <a:latin typeface="+mn-lt"/>
              </a:rPr>
              <a:t>MATH</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67831484"/>
              </p:ext>
            </p:extLst>
          </p:nvPr>
        </p:nvGraphicFramePr>
        <p:xfrm>
          <a:off x="152400" y="1066801"/>
          <a:ext cx="8839200" cy="1527511"/>
        </p:xfrm>
        <a:graphic>
          <a:graphicData uri="http://schemas.openxmlformats.org/drawingml/2006/table">
            <a:tbl>
              <a:tblPr firstRow="1" firstCol="1" bandRow="1">
                <a:tableStyleId>{5C22544A-7EE6-4342-B048-85BDC9FD1C3A}</a:tableStyleId>
              </a:tblPr>
              <a:tblGrid>
                <a:gridCol w="4147358">
                  <a:extLst>
                    <a:ext uri="{9D8B030D-6E8A-4147-A177-3AD203B41FA5}">
                      <a16:colId xmlns:a16="http://schemas.microsoft.com/office/drawing/2014/main" val="20000"/>
                    </a:ext>
                  </a:extLst>
                </a:gridCol>
                <a:gridCol w="4691842">
                  <a:extLst>
                    <a:ext uri="{9D8B030D-6E8A-4147-A177-3AD203B41FA5}">
                      <a16:colId xmlns:a16="http://schemas.microsoft.com/office/drawing/2014/main" val="20001"/>
                    </a:ext>
                  </a:extLst>
                </a:gridCol>
              </a:tblGrid>
              <a:tr h="1527511">
                <a:tc>
                  <a:txBody>
                    <a:bodyPr/>
                    <a:lstStyle/>
                    <a:p>
                      <a:pPr marL="0" marR="0">
                        <a:spcBef>
                          <a:spcPts val="0"/>
                        </a:spcBef>
                        <a:spcAft>
                          <a:spcPts val="0"/>
                        </a:spcAft>
                      </a:pPr>
                      <a:r>
                        <a:rPr lang="en-US" sz="2800" b="0">
                          <a:solidFill>
                            <a:schemeClr val="tx1"/>
                          </a:solidFill>
                          <a:effectLst/>
                        </a:rPr>
                        <a:t>If you will complete </a:t>
                      </a:r>
                      <a:endParaRPr lang="en-US" sz="2800"/>
                    </a:p>
                    <a:p>
                      <a:pPr marL="0" marR="0" lvl="0">
                        <a:spcBef>
                          <a:spcPts val="0"/>
                        </a:spcBef>
                        <a:spcAft>
                          <a:spcPts val="0"/>
                        </a:spcAft>
                        <a:buNone/>
                      </a:pPr>
                      <a:r>
                        <a:rPr lang="en-US" sz="2800" b="0">
                          <a:solidFill>
                            <a:schemeClr val="tx1"/>
                          </a:solidFill>
                          <a:effectLst/>
                        </a:rPr>
                        <a:t>Algebra 2 by June 2023, select the following:</a:t>
                      </a:r>
                      <a:endParaRPr lang="en-US" sz="2800"/>
                    </a:p>
                  </a:txBody>
                  <a:tcPr marL="68580" marR="68580" marT="0" marB="0">
                    <a:solidFill>
                      <a:schemeClr val="accent5">
                        <a:lumMod val="20000"/>
                        <a:lumOff val="80000"/>
                      </a:schemeClr>
                    </a:solidFill>
                  </a:tcPr>
                </a:tc>
                <a:tc>
                  <a:txBody>
                    <a:bodyPr/>
                    <a:lstStyle/>
                    <a:p>
                      <a:pPr marL="0" marR="0">
                        <a:spcBef>
                          <a:spcPts val="0"/>
                        </a:spcBef>
                        <a:spcAft>
                          <a:spcPts val="0"/>
                        </a:spcAft>
                      </a:pPr>
                      <a:r>
                        <a:rPr lang="en-US" sz="2800" b="0">
                          <a:solidFill>
                            <a:schemeClr val="tx1"/>
                          </a:solidFill>
                          <a:effectLst/>
                        </a:rPr>
                        <a:t>If you will complete </a:t>
                      </a:r>
                      <a:endParaRPr lang="en-US"/>
                    </a:p>
                    <a:p>
                      <a:pPr marL="0" marR="0" lvl="0">
                        <a:spcBef>
                          <a:spcPts val="0"/>
                        </a:spcBef>
                        <a:spcAft>
                          <a:spcPts val="0"/>
                        </a:spcAft>
                        <a:buNone/>
                      </a:pPr>
                      <a:r>
                        <a:rPr lang="en-US" sz="2800" b="0">
                          <a:solidFill>
                            <a:schemeClr val="tx1"/>
                          </a:solidFill>
                          <a:effectLst/>
                        </a:rPr>
                        <a:t>Pre-Calculus by June 2023, select one of the following:</a:t>
                      </a:r>
                    </a:p>
                  </a:txBody>
                  <a:tcPr marL="68580" marR="68580" marT="0" marB="0">
                    <a:solidFill>
                      <a:schemeClr val="accent5">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250405836"/>
              </p:ext>
            </p:extLst>
          </p:nvPr>
        </p:nvGraphicFramePr>
        <p:xfrm>
          <a:off x="126414" y="2675778"/>
          <a:ext cx="8839200" cy="4121647"/>
        </p:xfrm>
        <a:graphic>
          <a:graphicData uri="http://schemas.openxmlformats.org/drawingml/2006/table">
            <a:tbl>
              <a:tblPr firstRow="1" firstCol="1" bandRow="1">
                <a:tableStyleId>{5C22544A-7EE6-4342-B048-85BDC9FD1C3A}</a:tableStyleId>
              </a:tblPr>
              <a:tblGrid>
                <a:gridCol w="4177904">
                  <a:extLst>
                    <a:ext uri="{9D8B030D-6E8A-4147-A177-3AD203B41FA5}">
                      <a16:colId xmlns:a16="http://schemas.microsoft.com/office/drawing/2014/main" val="20000"/>
                    </a:ext>
                  </a:extLst>
                </a:gridCol>
                <a:gridCol w="4661296">
                  <a:extLst>
                    <a:ext uri="{9D8B030D-6E8A-4147-A177-3AD203B41FA5}">
                      <a16:colId xmlns:a16="http://schemas.microsoft.com/office/drawing/2014/main" val="20001"/>
                    </a:ext>
                  </a:extLst>
                </a:gridCol>
              </a:tblGrid>
              <a:tr h="4121647">
                <a:tc>
                  <a:txBody>
                    <a:bodyPr/>
                    <a:lstStyle/>
                    <a:p>
                      <a:pPr marL="0" marR="0">
                        <a:spcBef>
                          <a:spcPts val="0"/>
                        </a:spcBef>
                        <a:spcAft>
                          <a:spcPts val="0"/>
                        </a:spcAft>
                      </a:pPr>
                      <a:endParaRPr lang="en-US" sz="2800" b="0">
                        <a:solidFill>
                          <a:schemeClr val="bg1"/>
                        </a:solidFill>
                        <a:effectLst/>
                      </a:endParaRPr>
                    </a:p>
                    <a:p>
                      <a:pPr marL="0" marR="0" lvl="0">
                        <a:spcBef>
                          <a:spcPts val="0"/>
                        </a:spcBef>
                        <a:spcAft>
                          <a:spcPts val="0"/>
                        </a:spcAft>
                        <a:buNone/>
                      </a:pPr>
                      <a:r>
                        <a:rPr lang="en-US" sz="2800" b="1" i="0" u="none" strike="noStrike" noProof="0">
                          <a:solidFill>
                            <a:schemeClr val="bg1"/>
                          </a:solidFill>
                          <a:effectLst/>
                          <a:latin typeface="Calibri"/>
                        </a:rPr>
                        <a:t>Pre-Calculus</a:t>
                      </a:r>
                      <a:endParaRPr lang="en-US" sz="2800">
                        <a:solidFill>
                          <a:schemeClr val="bg1"/>
                        </a:solidFill>
                      </a:endParaRPr>
                    </a:p>
                  </a:txBody>
                  <a:tcPr marL="68580" marR="68580" marT="0" marB="0"/>
                </a:tc>
                <a:tc>
                  <a:txBody>
                    <a:bodyPr/>
                    <a:lstStyle/>
                    <a:p>
                      <a:pPr marL="0" marR="0" lvl="0" indent="0" algn="l">
                        <a:lnSpc>
                          <a:spcPct val="100000"/>
                        </a:lnSpc>
                        <a:spcBef>
                          <a:spcPts val="0"/>
                        </a:spcBef>
                        <a:spcAft>
                          <a:spcPts val="0"/>
                        </a:spcAft>
                        <a:buNone/>
                      </a:pPr>
                      <a:endParaRPr lang="en-US" sz="2400" b="1" i="0" u="none" strike="noStrike" noProof="0" dirty="0">
                        <a:solidFill>
                          <a:schemeClr val="bg1"/>
                        </a:solidFill>
                        <a:effectLst/>
                        <a:latin typeface="Calibri"/>
                      </a:endParaRPr>
                    </a:p>
                    <a:p>
                      <a:pPr marL="0" marR="0" lvl="0" indent="0" algn="l">
                        <a:lnSpc>
                          <a:spcPct val="100000"/>
                        </a:lnSpc>
                        <a:spcBef>
                          <a:spcPts val="0"/>
                        </a:spcBef>
                        <a:spcAft>
                          <a:spcPts val="0"/>
                        </a:spcAft>
                        <a:buNone/>
                      </a:pPr>
                      <a:r>
                        <a:rPr lang="en-US" sz="2800" b="1" i="0" u="none" strike="noStrike" noProof="0" dirty="0">
                          <a:solidFill>
                            <a:schemeClr val="bg1"/>
                          </a:solidFill>
                          <a:effectLst/>
                          <a:latin typeface="Calibri"/>
                        </a:rPr>
                        <a:t>Calculus</a:t>
                      </a:r>
                      <a:r>
                        <a:rPr lang="en-US" sz="2800" b="0" i="0" u="none" strike="noStrike" noProof="0" dirty="0">
                          <a:solidFill>
                            <a:schemeClr val="bg1"/>
                          </a:solidFill>
                          <a:effectLst/>
                          <a:latin typeface="Calibri"/>
                        </a:rPr>
                        <a:t> (non-DE)  </a:t>
                      </a:r>
                      <a:endParaRPr lang="en-US" sz="2800" b="1" i="0" u="none" strike="noStrike" noProof="0" dirty="0">
                        <a:solidFill>
                          <a:schemeClr val="bg1"/>
                        </a:solidFill>
                        <a:effectLst/>
                        <a:latin typeface="Calibri"/>
                      </a:endParaRPr>
                    </a:p>
                    <a:p>
                      <a:pPr marL="0" marR="0" lvl="0" indent="0" algn="l">
                        <a:lnSpc>
                          <a:spcPct val="100000"/>
                        </a:lnSpc>
                        <a:spcBef>
                          <a:spcPts val="0"/>
                        </a:spcBef>
                        <a:spcAft>
                          <a:spcPts val="0"/>
                        </a:spcAft>
                        <a:buNone/>
                      </a:pPr>
                      <a:r>
                        <a:rPr lang="en-US" sz="2800" b="1" i="0" u="none" strike="noStrike" noProof="0" dirty="0">
                          <a:solidFill>
                            <a:schemeClr val="bg1"/>
                          </a:solidFill>
                          <a:effectLst/>
                          <a:latin typeface="Calibri"/>
                        </a:rPr>
                        <a:t>     OR</a:t>
                      </a:r>
                    </a:p>
                    <a:p>
                      <a:pPr marL="0" marR="0" lvl="0">
                        <a:spcBef>
                          <a:spcPts val="0"/>
                        </a:spcBef>
                        <a:spcAft>
                          <a:spcPts val="0"/>
                        </a:spcAft>
                        <a:buNone/>
                      </a:pPr>
                      <a:r>
                        <a:rPr lang="en-US" sz="2800" b="1" i="0" u="none" strike="noStrike" noProof="0" dirty="0">
                          <a:solidFill>
                            <a:schemeClr val="bg1"/>
                          </a:solidFill>
                          <a:effectLst/>
                          <a:latin typeface="Calibri"/>
                        </a:rPr>
                        <a:t>DE Calculus</a:t>
                      </a:r>
                      <a:endParaRPr lang="fr-FR" sz="2800" b="0" i="0" u="none" strike="noStrike" noProof="0" dirty="0">
                        <a:solidFill>
                          <a:schemeClr val="bg1"/>
                        </a:solidFill>
                        <a:effectLst/>
                        <a:latin typeface="Calibri"/>
                      </a:endParaRPr>
                    </a:p>
                    <a:p>
                      <a:pPr marL="0" marR="0" lvl="0">
                        <a:spcBef>
                          <a:spcPts val="0"/>
                        </a:spcBef>
                        <a:spcAft>
                          <a:spcPts val="0"/>
                        </a:spcAft>
                        <a:buNone/>
                      </a:pPr>
                      <a:r>
                        <a:rPr lang="en-US" sz="2800" b="1" i="0" u="none" strike="noStrike" noProof="0" dirty="0">
                          <a:solidFill>
                            <a:schemeClr val="bg1"/>
                          </a:solidFill>
                          <a:effectLst/>
                          <a:latin typeface="Calibri"/>
                        </a:rPr>
                        <a:t>      OR</a:t>
                      </a:r>
                      <a:endParaRPr lang="en-US" sz="2800" b="1" dirty="0">
                        <a:solidFill>
                          <a:schemeClr val="bg1"/>
                        </a:solidFill>
                      </a:endParaRPr>
                    </a:p>
                    <a:p>
                      <a:pPr marL="0" marR="0" lvl="0">
                        <a:spcBef>
                          <a:spcPts val="0"/>
                        </a:spcBef>
                        <a:spcAft>
                          <a:spcPts val="0"/>
                        </a:spcAft>
                        <a:buNone/>
                      </a:pPr>
                      <a:r>
                        <a:rPr lang="en-US" sz="2800" b="1" i="0" u="none" strike="noStrike" noProof="0" dirty="0">
                          <a:solidFill>
                            <a:schemeClr val="bg1"/>
                          </a:solidFill>
                          <a:effectLst/>
                          <a:latin typeface="Calibri"/>
                        </a:rPr>
                        <a:t>AP Calculus BC      </a:t>
                      </a:r>
                      <a:r>
                        <a:rPr lang="en-US" sz="2400" b="1" i="0" u="none" strike="noStrike" noProof="0" dirty="0">
                          <a:solidFill>
                            <a:schemeClr val="bg1"/>
                          </a:solidFill>
                          <a:effectLst/>
                          <a:latin typeface="Calibri"/>
                        </a:rPr>
                        <a:t>       </a:t>
                      </a:r>
                      <a:endParaRPr lang="en-US" dirty="0"/>
                    </a:p>
                    <a:p>
                      <a:pPr marL="0" marR="0" lvl="0">
                        <a:spcBef>
                          <a:spcPts val="0"/>
                        </a:spcBef>
                        <a:spcAft>
                          <a:spcPts val="0"/>
                        </a:spcAft>
                        <a:buNone/>
                      </a:pPr>
                      <a:r>
                        <a:rPr lang="en-US" sz="2400" b="1" i="0" u="none" strike="noStrike" noProof="0" dirty="0">
                          <a:solidFill>
                            <a:schemeClr val="bg1"/>
                          </a:solidFill>
                          <a:effectLst/>
                          <a:latin typeface="Calibri"/>
                        </a:rPr>
                        <a:t>                       </a:t>
                      </a:r>
                    </a:p>
                    <a:p>
                      <a:pPr marL="0" marR="0" lvl="0">
                        <a:spcBef>
                          <a:spcPts val="0"/>
                        </a:spcBef>
                        <a:spcAft>
                          <a:spcPts val="0"/>
                        </a:spcAft>
                        <a:buNone/>
                      </a:pPr>
                      <a:r>
                        <a:rPr lang="en-US" sz="2400" b="0" i="1" u="none" strike="noStrike" noProof="0" dirty="0">
                          <a:solidFill>
                            <a:schemeClr val="bg1"/>
                          </a:solidFill>
                          <a:effectLst/>
                          <a:latin typeface="Calibri"/>
                        </a:rPr>
                        <a:t>* See Comparison Chart between DE Calculus and AP Calculus BC</a:t>
                      </a:r>
                      <a:endParaRPr lang="en-US" sz="2400" dirty="0">
                        <a:solidFill>
                          <a:schemeClr val="bg1"/>
                        </a:solidFill>
                        <a:effectLst/>
                      </a:endParaRPr>
                    </a:p>
                    <a:p>
                      <a:pPr marL="0" marR="0">
                        <a:spcBef>
                          <a:spcPts val="0"/>
                        </a:spcBef>
                        <a:spcAft>
                          <a:spcPts val="0"/>
                        </a:spcAft>
                      </a:pPr>
                      <a:r>
                        <a:rPr lang="en-US" sz="2400" dirty="0">
                          <a:effectLst/>
                        </a:rPr>
                        <a:t>	</a:t>
                      </a:r>
                      <a:endParaRPr lang="en-US" sz="2400" dirty="0">
                        <a:effectLst/>
                        <a:latin typeface="Times New Roman"/>
                        <a:ea typeface="Times New Roman" panose="02020603050405020304" pitchFamily="18" charset="0"/>
                      </a:endParaRPr>
                    </a:p>
                  </a:txBody>
                  <a:tcPr marL="68580" marR="6858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981364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0633"/>
            <a:ext cx="7772400" cy="783767"/>
          </a:xfrm>
        </p:spPr>
        <p:txBody>
          <a:bodyPr>
            <a:normAutofit/>
          </a:bodyPr>
          <a:lstStyle/>
          <a:p>
            <a:pPr algn="ctr"/>
            <a:r>
              <a:rPr lang="en-US" sz="4800" b="1">
                <a:latin typeface="+mn-lt"/>
              </a:rPr>
              <a:t>SCIENCE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32861627"/>
              </p:ext>
            </p:extLst>
          </p:nvPr>
        </p:nvGraphicFramePr>
        <p:xfrm>
          <a:off x="173469" y="919317"/>
          <a:ext cx="8799691" cy="1711866"/>
        </p:xfrm>
        <a:graphic>
          <a:graphicData uri="http://schemas.openxmlformats.org/drawingml/2006/table">
            <a:tbl>
              <a:tblPr firstRow="1" firstCol="1" bandRow="1">
                <a:tableStyleId>{5C22544A-7EE6-4342-B048-85BDC9FD1C3A}</a:tableStyleId>
              </a:tblPr>
              <a:tblGrid>
                <a:gridCol w="4240161">
                  <a:extLst>
                    <a:ext uri="{9D8B030D-6E8A-4147-A177-3AD203B41FA5}">
                      <a16:colId xmlns:a16="http://schemas.microsoft.com/office/drawing/2014/main" val="20000"/>
                    </a:ext>
                  </a:extLst>
                </a:gridCol>
                <a:gridCol w="4559530">
                  <a:extLst>
                    <a:ext uri="{9D8B030D-6E8A-4147-A177-3AD203B41FA5}">
                      <a16:colId xmlns:a16="http://schemas.microsoft.com/office/drawing/2014/main" val="20001"/>
                    </a:ext>
                  </a:extLst>
                </a:gridCol>
              </a:tblGrid>
              <a:tr h="1711866">
                <a:tc>
                  <a:txBody>
                    <a:bodyPr/>
                    <a:lstStyle/>
                    <a:p>
                      <a:pPr marL="0" marR="0" lvl="0">
                        <a:spcBef>
                          <a:spcPts val="0"/>
                        </a:spcBef>
                        <a:spcAft>
                          <a:spcPts val="0"/>
                        </a:spcAft>
                        <a:buNone/>
                      </a:pPr>
                      <a:r>
                        <a:rPr lang="en-US" sz="2800" b="0" i="0" u="none" strike="noStrike" noProof="0">
                          <a:solidFill>
                            <a:schemeClr val="tx1"/>
                          </a:solidFill>
                          <a:effectLst/>
                          <a:latin typeface="Calibri"/>
                        </a:rPr>
                        <a:t>If you have NOT completed Physics, </a:t>
                      </a:r>
                      <a:endParaRPr lang="en-US" sz="2800" b="1" i="0" u="none" strike="noStrike" noProof="0">
                        <a:solidFill>
                          <a:srgbClr val="000000"/>
                        </a:solidFill>
                        <a:effectLst/>
                        <a:latin typeface="Calibri"/>
                      </a:endParaRPr>
                    </a:p>
                    <a:p>
                      <a:pPr marL="0" marR="0" lvl="0">
                        <a:spcBef>
                          <a:spcPts val="0"/>
                        </a:spcBef>
                        <a:spcAft>
                          <a:spcPts val="0"/>
                        </a:spcAft>
                        <a:buNone/>
                      </a:pPr>
                      <a:r>
                        <a:rPr lang="en-US" sz="2800" b="0" i="0" u="none" strike="noStrike" noProof="0">
                          <a:solidFill>
                            <a:schemeClr val="tx1"/>
                          </a:solidFill>
                          <a:effectLst/>
                          <a:latin typeface="Calibri"/>
                        </a:rPr>
                        <a:t>select one of the following: </a:t>
                      </a:r>
                      <a:endParaRPr lang="en-US" sz="2800" b="1" i="0" u="none" strike="noStrike" noProof="0">
                        <a:solidFill>
                          <a:srgbClr val="000000"/>
                        </a:solidFill>
                        <a:effectLst/>
                        <a:latin typeface="Calibri"/>
                      </a:endParaRPr>
                    </a:p>
                  </a:txBody>
                  <a:tcPr marL="68580" marR="68580" marT="0" marB="0">
                    <a:solidFill>
                      <a:schemeClr val="accent5">
                        <a:lumMod val="20000"/>
                        <a:lumOff val="80000"/>
                      </a:schemeClr>
                    </a:solidFill>
                  </a:tcPr>
                </a:tc>
                <a:tc>
                  <a:txBody>
                    <a:bodyPr/>
                    <a:lstStyle/>
                    <a:p>
                      <a:pPr marL="0" marR="0" lvl="0">
                        <a:spcBef>
                          <a:spcPts val="0"/>
                        </a:spcBef>
                        <a:spcAft>
                          <a:spcPts val="0"/>
                        </a:spcAft>
                        <a:buNone/>
                      </a:pPr>
                      <a:r>
                        <a:rPr lang="en-US" sz="2800" b="0" i="0" u="none" strike="noStrike" noProof="0">
                          <a:solidFill>
                            <a:schemeClr val="tx1"/>
                          </a:solidFill>
                          <a:effectLst/>
                          <a:latin typeface="Calibri"/>
                        </a:rPr>
                        <a:t>If you </a:t>
                      </a:r>
                      <a:r>
                        <a:rPr lang="en-US" sz="2800" b="0" i="0" u="sng" strike="noStrike" noProof="0">
                          <a:solidFill>
                            <a:schemeClr val="tx1"/>
                          </a:solidFill>
                          <a:effectLst/>
                          <a:latin typeface="Calibri"/>
                        </a:rPr>
                        <a:t>HAVE</a:t>
                      </a:r>
                      <a:r>
                        <a:rPr lang="en-US" sz="2800" b="0" i="0" u="none" strike="noStrike" noProof="0">
                          <a:solidFill>
                            <a:schemeClr val="tx1"/>
                          </a:solidFill>
                          <a:effectLst/>
                          <a:latin typeface="Calibri"/>
                        </a:rPr>
                        <a:t> taken Physics AND </a:t>
                      </a:r>
                      <a:r>
                        <a:rPr lang="en-US" sz="2800" b="0" i="0" u="sng" strike="noStrike" noProof="0">
                          <a:solidFill>
                            <a:schemeClr val="tx1"/>
                          </a:solidFill>
                          <a:effectLst/>
                          <a:latin typeface="Calibri"/>
                        </a:rPr>
                        <a:t>HAVE NOT</a:t>
                      </a:r>
                      <a:r>
                        <a:rPr lang="en-US" sz="2800" b="0" i="0" u="none" strike="noStrike" noProof="0">
                          <a:solidFill>
                            <a:schemeClr val="tx1"/>
                          </a:solidFill>
                          <a:effectLst/>
                          <a:latin typeface="Calibri"/>
                        </a:rPr>
                        <a:t> completed Chemistry, select one of the following:</a:t>
                      </a:r>
                      <a:endParaRPr lang="en-US" sz="2800" b="1" i="0" u="none" strike="noStrike" noProof="0">
                        <a:solidFill>
                          <a:srgbClr val="000000"/>
                        </a:solidFill>
                        <a:effectLst/>
                        <a:latin typeface="Calibri"/>
                      </a:endParaRPr>
                    </a:p>
                  </a:txBody>
                  <a:tcPr marL="68580" marR="68580" marT="0" marB="0">
                    <a:solidFill>
                      <a:schemeClr val="accent5">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51009522"/>
              </p:ext>
            </p:extLst>
          </p:nvPr>
        </p:nvGraphicFramePr>
        <p:xfrm>
          <a:off x="200156" y="2686313"/>
          <a:ext cx="8826028" cy="4267200"/>
        </p:xfrm>
        <a:graphic>
          <a:graphicData uri="http://schemas.openxmlformats.org/drawingml/2006/table">
            <a:tbl>
              <a:tblPr firstRow="1" firstCol="1" bandRow="1">
                <a:tableStyleId>{5C22544A-7EE6-4342-B048-85BDC9FD1C3A}</a:tableStyleId>
              </a:tblPr>
              <a:tblGrid>
                <a:gridCol w="4171677">
                  <a:extLst>
                    <a:ext uri="{9D8B030D-6E8A-4147-A177-3AD203B41FA5}">
                      <a16:colId xmlns:a16="http://schemas.microsoft.com/office/drawing/2014/main" val="20000"/>
                    </a:ext>
                  </a:extLst>
                </a:gridCol>
                <a:gridCol w="4654351">
                  <a:extLst>
                    <a:ext uri="{9D8B030D-6E8A-4147-A177-3AD203B41FA5}">
                      <a16:colId xmlns:a16="http://schemas.microsoft.com/office/drawing/2014/main" val="20001"/>
                    </a:ext>
                  </a:extLst>
                </a:gridCol>
              </a:tblGrid>
              <a:tr h="4033712">
                <a:tc>
                  <a:txBody>
                    <a:bodyPr/>
                    <a:lstStyle/>
                    <a:p>
                      <a:pPr marL="0" marR="0" lvl="0">
                        <a:spcBef>
                          <a:spcPts val="0"/>
                        </a:spcBef>
                        <a:spcAft>
                          <a:spcPts val="0"/>
                        </a:spcAft>
                        <a:buNone/>
                      </a:pPr>
                      <a:endParaRPr lang="en-US" sz="2800" b="1" i="0" u="none" strike="noStrike" kern="1200" noProof="0">
                        <a:solidFill>
                          <a:schemeClr val="bg1"/>
                        </a:solidFill>
                        <a:effectLst/>
                        <a:latin typeface="Calibri"/>
                      </a:endParaRPr>
                    </a:p>
                    <a:p>
                      <a:pPr marL="0" marR="0" lvl="0">
                        <a:spcBef>
                          <a:spcPts val="0"/>
                        </a:spcBef>
                        <a:spcAft>
                          <a:spcPts val="0"/>
                        </a:spcAft>
                        <a:buNone/>
                      </a:pPr>
                      <a:r>
                        <a:rPr lang="en-US" sz="2800" b="1" i="0" u="none" strike="noStrike" kern="1200" noProof="0">
                          <a:solidFill>
                            <a:schemeClr val="bg1"/>
                          </a:solidFill>
                          <a:effectLst/>
                          <a:latin typeface="Calibri"/>
                        </a:rPr>
                        <a:t>Physics </a:t>
                      </a:r>
                      <a:endParaRPr lang="en-US"/>
                    </a:p>
                    <a:p>
                      <a:pPr marL="0" marR="0" lvl="0">
                        <a:spcBef>
                          <a:spcPts val="0"/>
                        </a:spcBef>
                        <a:spcAft>
                          <a:spcPts val="0"/>
                        </a:spcAft>
                        <a:buNone/>
                      </a:pPr>
                      <a:r>
                        <a:rPr lang="en-US" sz="2800" b="1" i="0" u="none" strike="noStrike" kern="1200" noProof="0">
                          <a:solidFill>
                            <a:schemeClr val="bg1"/>
                          </a:solidFill>
                          <a:effectLst/>
                          <a:latin typeface="Calibri"/>
                        </a:rPr>
                        <a:t>     OR</a:t>
                      </a:r>
                    </a:p>
                    <a:p>
                      <a:pPr marL="0" marR="0" lvl="0">
                        <a:spcBef>
                          <a:spcPts val="0"/>
                        </a:spcBef>
                        <a:spcAft>
                          <a:spcPts val="0"/>
                        </a:spcAft>
                        <a:buNone/>
                      </a:pPr>
                      <a:r>
                        <a:rPr lang="en-US" sz="2800" b="1" i="0" u="none" strike="noStrike" kern="1200" noProof="0">
                          <a:solidFill>
                            <a:schemeClr val="bg1"/>
                          </a:solidFill>
                          <a:effectLst/>
                          <a:latin typeface="Calibri"/>
                        </a:rPr>
                        <a:t>AP Physics*</a:t>
                      </a:r>
                      <a:endParaRPr lang="en-US" sz="2400">
                        <a:solidFill>
                          <a:schemeClr val="bg1"/>
                        </a:solidFill>
                        <a:effectLst/>
                        <a:latin typeface="Times New Roman"/>
                        <a:ea typeface="+mn-ea"/>
                      </a:endParaRPr>
                    </a:p>
                    <a:p>
                      <a:pPr marL="0" marR="0" lvl="0">
                        <a:spcBef>
                          <a:spcPts val="0"/>
                        </a:spcBef>
                        <a:spcAft>
                          <a:spcPts val="0"/>
                        </a:spcAft>
                        <a:buNone/>
                      </a:pPr>
                      <a:endParaRPr lang="en-US" sz="2400" b="0" i="1" u="none" strike="noStrike" kern="1200" noProof="0">
                        <a:solidFill>
                          <a:schemeClr val="bg1"/>
                        </a:solidFill>
                        <a:effectLst/>
                        <a:latin typeface="Calibri"/>
                      </a:endParaRPr>
                    </a:p>
                    <a:p>
                      <a:pPr marL="0" marR="0" lvl="0">
                        <a:spcBef>
                          <a:spcPts val="0"/>
                        </a:spcBef>
                        <a:spcAft>
                          <a:spcPts val="0"/>
                        </a:spcAft>
                        <a:buNone/>
                      </a:pPr>
                      <a:r>
                        <a:rPr lang="en-US" sz="2400" b="0" i="1" u="none" strike="noStrike" kern="1200" noProof="0">
                          <a:solidFill>
                            <a:schemeClr val="bg1"/>
                          </a:solidFill>
                          <a:effectLst/>
                          <a:latin typeface="Calibri"/>
                        </a:rPr>
                        <a:t>* See Comparison Chart between Physics and AP Physics</a:t>
                      </a:r>
                      <a:endParaRPr lang="en-US" sz="2400">
                        <a:solidFill>
                          <a:schemeClr val="bg1"/>
                        </a:solidFill>
                        <a:effectLst/>
                        <a:latin typeface="Times New Roman"/>
                        <a:ea typeface="+mn-ea"/>
                      </a:endParaRPr>
                    </a:p>
                    <a:p>
                      <a:pPr marL="0" marR="0" lvl="0">
                        <a:spcBef>
                          <a:spcPts val="0"/>
                        </a:spcBef>
                        <a:spcAft>
                          <a:spcPts val="0"/>
                        </a:spcAft>
                        <a:buNone/>
                      </a:pPr>
                      <a:endParaRPr lang="en-US" sz="2400" b="0" i="0" kern="1200">
                        <a:solidFill>
                          <a:schemeClr val="lt1"/>
                        </a:solidFill>
                        <a:effectLst/>
                        <a:latin typeface="+mn-lt"/>
                        <a:ea typeface="+mn-ea"/>
                        <a:cs typeface="+mn-cs"/>
                      </a:endParaRPr>
                    </a:p>
                    <a:p>
                      <a:pPr marL="0" marR="0" lvl="0">
                        <a:spcBef>
                          <a:spcPts val="0"/>
                        </a:spcBef>
                        <a:spcAft>
                          <a:spcPts val="0"/>
                        </a:spcAft>
                        <a:buNone/>
                      </a:pPr>
                      <a:r>
                        <a:rPr lang="en-US" sz="2400" b="0" i="0" kern="1200">
                          <a:solidFill>
                            <a:schemeClr val="lt1"/>
                          </a:solidFill>
                          <a:effectLst/>
                          <a:latin typeface="+mn-lt"/>
                          <a:ea typeface="+mn-ea"/>
                          <a:cs typeface="+mn-cs"/>
                        </a:rPr>
                        <a:t>* DE Calculus or AP Calculus is a co-requisite for AP Physics. </a:t>
                      </a:r>
                      <a:br>
                        <a:rPr lang="en-US" sz="2400"/>
                      </a:br>
                      <a:endParaRPr lang="en-US" sz="2400" b="0" i="0" kern="1200">
                        <a:solidFill>
                          <a:schemeClr val="lt1"/>
                        </a:solidFill>
                        <a:effectLst/>
                        <a:latin typeface="+mn-lt"/>
                        <a:ea typeface="+mn-ea"/>
                        <a:cs typeface="+mn-cs"/>
                      </a:endParaRPr>
                    </a:p>
                  </a:txBody>
                  <a:tcPr marL="68580" marR="68580" marT="0" marB="0"/>
                </a:tc>
                <a:tc>
                  <a:txBody>
                    <a:bodyPr/>
                    <a:lstStyle/>
                    <a:p>
                      <a:pPr marL="0" marR="0" indent="0" algn="l">
                        <a:lnSpc>
                          <a:spcPct val="100000"/>
                        </a:lnSpc>
                        <a:spcBef>
                          <a:spcPts val="0"/>
                        </a:spcBef>
                        <a:spcAft>
                          <a:spcPts val="0"/>
                        </a:spcAft>
                      </a:pPr>
                      <a:endParaRPr lang="en-US" sz="2800" b="1" i="0" u="none" strike="noStrike" noProof="0">
                        <a:solidFill>
                          <a:schemeClr val="bg1"/>
                        </a:solidFill>
                        <a:effectLst/>
                        <a:latin typeface="Calibri"/>
                      </a:endParaRPr>
                    </a:p>
                    <a:p>
                      <a:pPr marL="0" marR="0" lvl="0" indent="0" algn="l">
                        <a:lnSpc>
                          <a:spcPct val="100000"/>
                        </a:lnSpc>
                        <a:spcBef>
                          <a:spcPts val="0"/>
                        </a:spcBef>
                        <a:spcAft>
                          <a:spcPts val="0"/>
                        </a:spcAft>
                        <a:buNone/>
                      </a:pPr>
                      <a:r>
                        <a:rPr lang="en-US" sz="2800" b="1" i="0" u="none" strike="noStrike" noProof="0">
                          <a:solidFill>
                            <a:schemeClr val="bg1"/>
                          </a:solidFill>
                          <a:effectLst/>
                          <a:latin typeface="Calibri"/>
                        </a:rPr>
                        <a:t>Environmental </a:t>
                      </a:r>
                      <a:endParaRPr lang="en-US" sz="2800" b="0" i="0" u="none" strike="noStrike" noProof="0">
                        <a:solidFill>
                          <a:schemeClr val="bg1"/>
                        </a:solidFill>
                        <a:effectLst/>
                        <a:latin typeface="Calibri"/>
                      </a:endParaRPr>
                    </a:p>
                    <a:p>
                      <a:pPr marL="0" marR="0" lvl="0" indent="0" algn="l">
                        <a:lnSpc>
                          <a:spcPct val="100000"/>
                        </a:lnSpc>
                        <a:spcBef>
                          <a:spcPts val="0"/>
                        </a:spcBef>
                        <a:spcAft>
                          <a:spcPts val="0"/>
                        </a:spcAft>
                        <a:buNone/>
                      </a:pPr>
                      <a:r>
                        <a:rPr lang="en-US" sz="2800" b="1" i="0" u="none" strike="noStrike" noProof="0">
                          <a:solidFill>
                            <a:schemeClr val="bg1"/>
                          </a:solidFill>
                          <a:effectLst/>
                          <a:latin typeface="Calibri"/>
                        </a:rPr>
                        <a:t>Chemistry </a:t>
                      </a:r>
                      <a:r>
                        <a:rPr lang="en-US" sz="2800" b="0" i="0" u="none" strike="noStrike" noProof="0">
                          <a:solidFill>
                            <a:schemeClr val="bg1"/>
                          </a:solidFill>
                          <a:effectLst/>
                          <a:latin typeface="Calibri"/>
                        </a:rPr>
                        <a:t>(non-DE)</a:t>
                      </a:r>
                      <a:r>
                        <a:rPr lang="en-US" sz="2800" b="1" i="0" u="none" strike="noStrike" noProof="0">
                          <a:solidFill>
                            <a:schemeClr val="bg1"/>
                          </a:solidFill>
                          <a:effectLst/>
                          <a:latin typeface="Calibri"/>
                        </a:rPr>
                        <a:t> </a:t>
                      </a:r>
                      <a:endParaRPr lang="en-US" sz="2800" b="0" i="0" u="none" strike="noStrike" noProof="0">
                        <a:solidFill>
                          <a:schemeClr val="bg1"/>
                        </a:solidFill>
                        <a:effectLst/>
                        <a:latin typeface="Calibri"/>
                      </a:endParaRPr>
                    </a:p>
                    <a:p>
                      <a:pPr marL="0" marR="0" lvl="0" indent="0" algn="l">
                        <a:lnSpc>
                          <a:spcPct val="100000"/>
                        </a:lnSpc>
                        <a:spcBef>
                          <a:spcPts val="0"/>
                        </a:spcBef>
                        <a:spcAft>
                          <a:spcPts val="0"/>
                        </a:spcAft>
                        <a:buNone/>
                      </a:pPr>
                      <a:r>
                        <a:rPr lang="en-US" sz="2800" b="1" i="0" u="none" strike="noStrike" noProof="0">
                          <a:solidFill>
                            <a:schemeClr val="bg1"/>
                          </a:solidFill>
                          <a:effectLst/>
                          <a:latin typeface="Calibri"/>
                        </a:rPr>
                        <a:t>     OR</a:t>
                      </a:r>
                    </a:p>
                    <a:p>
                      <a:pPr marL="0" marR="0" lvl="0" indent="0" algn="l">
                        <a:lnSpc>
                          <a:spcPct val="100000"/>
                        </a:lnSpc>
                        <a:spcBef>
                          <a:spcPts val="0"/>
                        </a:spcBef>
                        <a:spcAft>
                          <a:spcPts val="0"/>
                        </a:spcAft>
                        <a:buNone/>
                      </a:pPr>
                      <a:r>
                        <a:rPr lang="en-US" sz="2800" b="1" i="0" u="none" strike="noStrike" noProof="0">
                          <a:solidFill>
                            <a:schemeClr val="bg1"/>
                          </a:solidFill>
                          <a:effectLst/>
                          <a:latin typeface="Calibri"/>
                        </a:rPr>
                        <a:t>DE Environmental </a:t>
                      </a:r>
                      <a:endParaRPr lang="en-US"/>
                    </a:p>
                    <a:p>
                      <a:pPr marL="0" marR="0" lvl="0" indent="0" algn="l">
                        <a:lnSpc>
                          <a:spcPct val="100000"/>
                        </a:lnSpc>
                        <a:spcBef>
                          <a:spcPts val="0"/>
                        </a:spcBef>
                        <a:spcAft>
                          <a:spcPts val="0"/>
                        </a:spcAft>
                        <a:buNone/>
                      </a:pPr>
                      <a:r>
                        <a:rPr lang="en-US" sz="2800" b="1" i="0" u="none" strike="noStrike" noProof="0">
                          <a:solidFill>
                            <a:schemeClr val="bg1"/>
                          </a:solidFill>
                          <a:effectLst/>
                          <a:latin typeface="Calibri"/>
                        </a:rPr>
                        <a:t>Chemistry</a:t>
                      </a:r>
                      <a:r>
                        <a:rPr lang="en-US" sz="2800">
                          <a:solidFill>
                            <a:schemeClr val="bg1"/>
                          </a:solidFill>
                          <a:effectLst/>
                        </a:rPr>
                        <a:t>  </a:t>
                      </a:r>
                      <a:r>
                        <a:rPr lang="en-US" sz="2800">
                          <a:effectLst/>
                        </a:rPr>
                        <a:t> </a:t>
                      </a:r>
                      <a:r>
                        <a:rPr lang="en-US" sz="1800">
                          <a:effectLst/>
                        </a:rPr>
                        <a:t>          </a:t>
                      </a:r>
                      <a:endParaRPr lang="en-US"/>
                    </a:p>
                    <a:p>
                      <a:pPr marL="0" marR="0">
                        <a:spcBef>
                          <a:spcPts val="0"/>
                        </a:spcBef>
                        <a:spcAft>
                          <a:spcPts val="0"/>
                        </a:spcAft>
                      </a:pPr>
                      <a:r>
                        <a:rPr lang="en-US" sz="1800">
                          <a:effectLst/>
                        </a:rPr>
                        <a:t>              	</a:t>
                      </a:r>
                    </a:p>
                    <a:p>
                      <a:pPr marL="0" marR="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568976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0633"/>
            <a:ext cx="7772400" cy="783767"/>
          </a:xfrm>
        </p:spPr>
        <p:txBody>
          <a:bodyPr>
            <a:normAutofit/>
          </a:bodyPr>
          <a:lstStyle/>
          <a:p>
            <a:pPr algn="ctr"/>
            <a:r>
              <a:rPr lang="en-US" sz="4800" b="1" dirty="0">
                <a:latin typeface="+mn-lt"/>
              </a:rPr>
              <a:t>A Note about CHEMISTRY</a:t>
            </a:r>
          </a:p>
        </p:txBody>
      </p:sp>
      <p:pic>
        <p:nvPicPr>
          <p:cNvPr id="7" name="Picture 6">
            <a:extLst>
              <a:ext uri="{FF2B5EF4-FFF2-40B4-BE49-F238E27FC236}">
                <a16:creationId xmlns:a16="http://schemas.microsoft.com/office/drawing/2014/main" id="{33A07274-E72D-49DC-B5E6-2577BB34BC3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333" t="12222"/>
          <a:stretch/>
        </p:blipFill>
        <p:spPr>
          <a:xfrm>
            <a:off x="3747752" y="1449510"/>
            <a:ext cx="5137220" cy="4341971"/>
          </a:xfrm>
          <a:prstGeom prst="rect">
            <a:avLst/>
          </a:prstGeom>
        </p:spPr>
      </p:pic>
      <p:sp>
        <p:nvSpPr>
          <p:cNvPr id="4" name="Content Placeholder 3">
            <a:extLst>
              <a:ext uri="{FF2B5EF4-FFF2-40B4-BE49-F238E27FC236}">
                <a16:creationId xmlns:a16="http://schemas.microsoft.com/office/drawing/2014/main" id="{A4F2A9FB-A82B-46CC-B466-3C272CB5EEAB}"/>
              </a:ext>
            </a:extLst>
          </p:cNvPr>
          <p:cNvSpPr>
            <a:spLocks noGrp="1"/>
          </p:cNvSpPr>
          <p:nvPr>
            <p:ph idx="1"/>
          </p:nvPr>
        </p:nvSpPr>
        <p:spPr>
          <a:xfrm>
            <a:off x="386367" y="1349106"/>
            <a:ext cx="3142444" cy="4987299"/>
          </a:xfrm>
        </p:spPr>
        <p:txBody>
          <a:bodyPr>
            <a:noAutofit/>
          </a:bodyPr>
          <a:lstStyle/>
          <a:p>
            <a:r>
              <a:rPr lang="en-US" sz="2800" dirty="0"/>
              <a:t>Most STEM First- Year Students take Physics at SVGS.</a:t>
            </a:r>
          </a:p>
          <a:p>
            <a:r>
              <a:rPr lang="en-US" sz="2800" dirty="0"/>
              <a:t>If you haven’t had Chemistry – might want to consider for Junior year at home high school</a:t>
            </a:r>
          </a:p>
          <a:p>
            <a:r>
              <a:rPr lang="en-US" sz="2800" dirty="0"/>
              <a:t>Chem is Pre-req for many SVGS senior science courses.</a:t>
            </a:r>
          </a:p>
        </p:txBody>
      </p:sp>
    </p:spTree>
    <p:extLst>
      <p:ext uri="{BB962C8B-B14F-4D97-AF65-F5344CB8AC3E}">
        <p14:creationId xmlns:p14="http://schemas.microsoft.com/office/powerpoint/2010/main" val="275865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304800"/>
            <a:ext cx="9144000" cy="1600200"/>
          </a:xfrm>
        </p:spPr>
        <p:txBody>
          <a:bodyPr>
            <a:normAutofit/>
          </a:bodyPr>
          <a:lstStyle/>
          <a:p>
            <a:pPr algn="ctr"/>
            <a:r>
              <a:rPr lang="en-US" sz="4800" b="1">
                <a:latin typeface="Calibri" panose="020F0502020204030204" pitchFamily="34" charset="0"/>
                <a:cs typeface="Calibri" panose="020F0502020204030204" pitchFamily="34" charset="0"/>
              </a:rPr>
              <a:t>Summer Work for STEM Students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33831" y="1013139"/>
            <a:ext cx="3539814" cy="3539814"/>
          </a:xfrm>
          <a:prstGeom prst="rect">
            <a:avLst/>
          </a:prstGeom>
        </p:spPr>
      </p:pic>
      <p:sp>
        <p:nvSpPr>
          <p:cNvPr id="2" name="TextBox 1">
            <a:extLst>
              <a:ext uri="{FF2B5EF4-FFF2-40B4-BE49-F238E27FC236}">
                <a16:creationId xmlns:a16="http://schemas.microsoft.com/office/drawing/2014/main" id="{4BE2B48A-65B2-46D2-B088-B6CFF2D8CEF0}"/>
              </a:ext>
            </a:extLst>
          </p:cNvPr>
          <p:cNvSpPr txBox="1"/>
          <p:nvPr/>
        </p:nvSpPr>
        <p:spPr>
          <a:xfrm>
            <a:off x="733831" y="4807460"/>
            <a:ext cx="8085048" cy="2369880"/>
          </a:xfrm>
          <a:prstGeom prst="rect">
            <a:avLst/>
          </a:prstGeom>
          <a:noFill/>
        </p:spPr>
        <p:txBody>
          <a:bodyPr wrap="square" rtlCol="0">
            <a:spAutoFit/>
          </a:bodyPr>
          <a:lstStyle/>
          <a:p>
            <a:pPr marL="285750" indent="-285750">
              <a:buFont typeface="Arial" panose="020B0604020202020204" pitchFamily="34" charset="0"/>
              <a:buChar char="•"/>
            </a:pPr>
            <a:r>
              <a:rPr lang="en-US" sz="2800" dirty="0"/>
              <a:t>There will be Math/Physics Enrichment</a:t>
            </a:r>
          </a:p>
          <a:p>
            <a:pPr marL="285750" indent="-285750">
              <a:buFont typeface="Arial" panose="020B0604020202020204" pitchFamily="34" charset="0"/>
              <a:buChar char="•"/>
            </a:pPr>
            <a:r>
              <a:rPr lang="en-US" sz="2800" dirty="0"/>
              <a:t>Aleks and Kahn Academy</a:t>
            </a:r>
          </a:p>
          <a:p>
            <a:pPr marL="285750" indent="-285750">
              <a:buFont typeface="Arial" panose="020B0604020202020204" pitchFamily="34" charset="0"/>
              <a:buChar char="•"/>
            </a:pPr>
            <a:r>
              <a:rPr lang="en-US" sz="2800" dirty="0"/>
              <a:t>Students will receive information from their Math teacher in late May/early June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6" name="Picture 5">
            <a:extLst>
              <a:ext uri="{FF2B5EF4-FFF2-40B4-BE49-F238E27FC236}">
                <a16:creationId xmlns:a16="http://schemas.microsoft.com/office/drawing/2014/main" id="{A2395914-A35B-4D55-BE2A-61287F08EEC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760153" y="1119390"/>
            <a:ext cx="3327311" cy="3327311"/>
          </a:xfrm>
          <a:prstGeom prst="rect">
            <a:avLst/>
          </a:prstGeom>
        </p:spPr>
      </p:pic>
    </p:spTree>
    <p:extLst>
      <p:ext uri="{BB962C8B-B14F-4D97-AF65-F5344CB8AC3E}">
        <p14:creationId xmlns:p14="http://schemas.microsoft.com/office/powerpoint/2010/main" val="117742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52400" y="2530730"/>
            <a:ext cx="8839200" cy="4174870"/>
          </a:xfrm>
        </p:spPr>
        <p:txBody>
          <a:bodyPr vert="horz" lIns="91440" tIns="45720" rIns="91440" bIns="45720" rtlCol="0" anchor="t">
            <a:normAutofit fontScale="92500"/>
          </a:bodyPr>
          <a:lstStyle/>
          <a:p>
            <a:pPr marL="228600" indent="0">
              <a:buNone/>
            </a:pPr>
            <a:r>
              <a:rPr lang="en-US" sz="2800" b="1"/>
              <a:t>MANDATORY WORKSHOP  - TECH, PHOTOS, &amp; FORMS:</a:t>
            </a:r>
            <a:endParaRPr lang="en-US">
              <a:ea typeface="Calibri" panose="020F0502020204030204"/>
              <a:cs typeface="Calibri" panose="020F0502020204030204"/>
            </a:endParaRPr>
          </a:p>
          <a:p>
            <a:pPr marL="228600" lvl="1" indent="0">
              <a:buNone/>
            </a:pPr>
            <a:r>
              <a:rPr lang="en-US" sz="2800">
                <a:solidFill>
                  <a:srgbClr val="009999"/>
                </a:solidFill>
              </a:rPr>
              <a:t>July 28, July 31, August 2, </a:t>
            </a:r>
            <a:r>
              <a:rPr lang="en-US" sz="2800" b="1" u="sng">
                <a:solidFill>
                  <a:srgbClr val="009999"/>
                </a:solidFill>
              </a:rPr>
              <a:t>OR</a:t>
            </a:r>
            <a:r>
              <a:rPr lang="en-US" sz="2800">
                <a:solidFill>
                  <a:srgbClr val="009999"/>
                </a:solidFill>
              </a:rPr>
              <a:t> August 3 - 		</a:t>
            </a:r>
            <a:endParaRPr lang="en-US" sz="2800">
              <a:solidFill>
                <a:srgbClr val="009999"/>
              </a:solidFill>
              <a:ea typeface="Calibri" panose="020F0502020204030204"/>
              <a:cs typeface="Calibri"/>
            </a:endParaRPr>
          </a:p>
          <a:p>
            <a:pPr marL="228600" lvl="1" indent="0">
              <a:buNone/>
            </a:pPr>
            <a:r>
              <a:rPr lang="en-US" sz="2800">
                <a:solidFill>
                  <a:srgbClr val="009999"/>
                </a:solidFill>
              </a:rPr>
              <a:t>Sign up for a </a:t>
            </a:r>
            <a:r>
              <a:rPr lang="en-US" sz="2800" b="1" i="1" u="sng">
                <a:solidFill>
                  <a:srgbClr val="009999"/>
                </a:solidFill>
              </a:rPr>
              <a:t>1 hour session </a:t>
            </a:r>
            <a:r>
              <a:rPr lang="en-US" sz="2800">
                <a:solidFill>
                  <a:srgbClr val="009999"/>
                </a:solidFill>
              </a:rPr>
              <a:t>between 8 AM and 12 Noon from an upcoming link on our website (under admissions) </a:t>
            </a:r>
            <a:endParaRPr lang="en-US" sz="2800">
              <a:solidFill>
                <a:srgbClr val="009999"/>
              </a:solidFill>
              <a:ea typeface="Calibri" panose="020F0502020204030204"/>
              <a:cs typeface="Calibri"/>
            </a:endParaRPr>
          </a:p>
          <a:p>
            <a:pPr marL="228600" lvl="1" indent="0">
              <a:buNone/>
            </a:pPr>
            <a:endParaRPr lang="en-US" sz="2800" b="1">
              <a:solidFill>
                <a:schemeClr val="accent4">
                  <a:lumMod val="75000"/>
                </a:schemeClr>
              </a:solidFill>
              <a:ea typeface="Calibri" panose="020F0502020204030204"/>
              <a:cs typeface="Calibri" panose="020F0502020204030204"/>
            </a:endParaRPr>
          </a:p>
          <a:p>
            <a:pPr marL="228600" lvl="1" indent="0">
              <a:buNone/>
            </a:pPr>
            <a:r>
              <a:rPr lang="en-US" sz="2800" b="1"/>
              <a:t>MANDATORY ORIENTATION</a:t>
            </a:r>
            <a:endParaRPr lang="en-US" sz="2800" b="1">
              <a:ea typeface="Calibri" panose="020F0502020204030204"/>
              <a:cs typeface="Calibri"/>
            </a:endParaRPr>
          </a:p>
          <a:p>
            <a:pPr marL="228600" lvl="1" indent="0">
              <a:buNone/>
            </a:pPr>
            <a:r>
              <a:rPr lang="en-US" sz="2800">
                <a:solidFill>
                  <a:srgbClr val="009999"/>
                </a:solidFill>
              </a:rPr>
              <a:t>Tuesday, August 8th - 8:30 AM - 12 Noon </a:t>
            </a:r>
            <a:endParaRPr lang="en-US" sz="2800">
              <a:solidFill>
                <a:srgbClr val="009999"/>
              </a:solidFill>
              <a:ea typeface="Calibri" panose="020F0502020204030204"/>
              <a:cs typeface="Calibri"/>
            </a:endParaRPr>
          </a:p>
          <a:p>
            <a:pPr marL="228600" lvl="1" indent="0">
              <a:buNone/>
            </a:pPr>
            <a:endParaRPr lang="en-US" sz="2800">
              <a:solidFill>
                <a:schemeClr val="accent4">
                  <a:lumMod val="75000"/>
                </a:schemeClr>
              </a:solidFill>
              <a:ea typeface="Calibri" panose="020F0502020204030204"/>
              <a:cs typeface="Calibri" panose="020F0502020204030204"/>
            </a:endParaRPr>
          </a:p>
          <a:p>
            <a:pPr marL="228600" lvl="1" indent="0">
              <a:buNone/>
            </a:pPr>
            <a:r>
              <a:rPr lang="en-US" sz="2800" b="1"/>
              <a:t>FIRST DAY OF SCHOOL FOR ALL STUDENTS</a:t>
            </a:r>
            <a:endParaRPr lang="en-US" sz="2800" b="1">
              <a:ea typeface="Calibri" panose="020F0502020204030204"/>
              <a:cs typeface="Calibri"/>
            </a:endParaRPr>
          </a:p>
          <a:p>
            <a:pPr marL="228600" lvl="1" indent="0">
              <a:buNone/>
            </a:pPr>
            <a:r>
              <a:rPr lang="en-US" sz="2800">
                <a:solidFill>
                  <a:srgbClr val="009999"/>
                </a:solidFill>
              </a:rPr>
              <a:t>Wednesday, August 9th (all students) -  7:40 AM – 10:52 AM</a:t>
            </a:r>
            <a:endParaRPr lang="en-US" sz="2800">
              <a:solidFill>
                <a:srgbClr val="009999"/>
              </a:solidFill>
              <a:ea typeface="Calibri" panose="020F0502020204030204"/>
              <a:cs typeface="Calibri"/>
            </a:endParaRPr>
          </a:p>
          <a:p>
            <a:pPr marL="150495" lvl="1" indent="0">
              <a:buNone/>
            </a:pPr>
            <a:endParaRPr lang="en-US" sz="2800">
              <a:cs typeface="Calibri" panose="020F0502020204030204"/>
            </a:endParaRPr>
          </a:p>
          <a:p>
            <a:pPr lvl="1">
              <a:buNone/>
            </a:pPr>
            <a:endParaRPr lang="en-US" sz="2800"/>
          </a:p>
        </p:txBody>
      </p:sp>
      <p:pic>
        <p:nvPicPr>
          <p:cNvPr id="2050" name="Picture 2" descr="Image result for student orient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1094" y="152400"/>
            <a:ext cx="5861812" cy="2139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0275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3429000"/>
            <a:ext cx="8686800" cy="3026736"/>
          </a:xfrm>
        </p:spPr>
        <p:txBody>
          <a:bodyPr>
            <a:normAutofit/>
          </a:bodyPr>
          <a:lstStyle/>
          <a:p>
            <a:pPr>
              <a:buFont typeface="Arial" panose="020B0604020202020204" pitchFamily="34" charset="0"/>
              <a:buChar char="•"/>
            </a:pPr>
            <a:r>
              <a:rPr lang="en-US" sz="2800"/>
              <a:t> SVGS follows Augusta County Schools Academic Calendar</a:t>
            </a:r>
          </a:p>
          <a:p>
            <a:pPr>
              <a:buFont typeface="Arial" panose="020B0604020202020204" pitchFamily="34" charset="0"/>
              <a:buChar char="•"/>
            </a:pPr>
            <a:r>
              <a:rPr lang="en-US" sz="2800"/>
              <a:t> Daily - Homeroom called at 7:38 &amp; begins at 7:40</a:t>
            </a:r>
          </a:p>
          <a:p>
            <a:pPr>
              <a:buFont typeface="Arial" panose="020B0604020202020204" pitchFamily="34" charset="0"/>
              <a:buChar char="•"/>
            </a:pPr>
            <a:r>
              <a:rPr lang="en-US" sz="2800"/>
              <a:t> Students are dismissed on a “rolling schedule” depending on home high school starting at 10:52 AM</a:t>
            </a:r>
          </a:p>
        </p:txBody>
      </p:sp>
      <p:pic>
        <p:nvPicPr>
          <p:cNvPr id="3074" name="Picture 2" descr="Image result for daily schedu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285" y="374555"/>
            <a:ext cx="8261430" cy="271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6096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81394216"/>
              </p:ext>
            </p:extLst>
          </p:nvPr>
        </p:nvGraphicFramePr>
        <p:xfrm>
          <a:off x="-1" y="1295400"/>
          <a:ext cx="9144000" cy="4826945"/>
        </p:xfrm>
        <a:graphic>
          <a:graphicData uri="http://schemas.openxmlformats.org/drawingml/2006/table">
            <a:tbl>
              <a:tblPr/>
              <a:tblGrid>
                <a:gridCol w="1283370">
                  <a:extLst>
                    <a:ext uri="{9D8B030D-6E8A-4147-A177-3AD203B41FA5}">
                      <a16:colId xmlns:a16="http://schemas.microsoft.com/office/drawing/2014/main" val="20000"/>
                    </a:ext>
                  </a:extLst>
                </a:gridCol>
                <a:gridCol w="3804269">
                  <a:extLst>
                    <a:ext uri="{9D8B030D-6E8A-4147-A177-3AD203B41FA5}">
                      <a16:colId xmlns:a16="http://schemas.microsoft.com/office/drawing/2014/main" val="2251445609"/>
                    </a:ext>
                  </a:extLst>
                </a:gridCol>
                <a:gridCol w="4056361">
                  <a:extLst>
                    <a:ext uri="{9D8B030D-6E8A-4147-A177-3AD203B41FA5}">
                      <a16:colId xmlns:a16="http://schemas.microsoft.com/office/drawing/2014/main" val="20002"/>
                    </a:ext>
                  </a:extLst>
                </a:gridCol>
              </a:tblGrid>
              <a:tr h="730887">
                <a:tc gridSpan="3">
                  <a:txBody>
                    <a:bodyPr/>
                    <a:lstStyle/>
                    <a:p>
                      <a:pPr marL="0" marR="0" algn="ctr">
                        <a:lnSpc>
                          <a:spcPct val="115000"/>
                        </a:lnSpc>
                        <a:spcBef>
                          <a:spcPts val="0"/>
                        </a:spcBef>
                        <a:spcAft>
                          <a:spcPts val="0"/>
                        </a:spcAft>
                      </a:pPr>
                      <a:r>
                        <a:rPr lang="en-US" sz="2800" b="1">
                          <a:solidFill>
                            <a:srgbClr val="FFFFFF"/>
                          </a:solidFill>
                          <a:latin typeface="+mn-lt"/>
                          <a:ea typeface="Calibri"/>
                          <a:cs typeface="Times New Roman"/>
                        </a:rPr>
                        <a:t>Typical First-Year Student Lecture Schedule </a:t>
                      </a:r>
                    </a:p>
                    <a:p>
                      <a:pPr marL="0" marR="0" lvl="0" indent="0" algn="ctr" defTabSz="685800" rtl="0" eaLnBrk="1" fontAlgn="auto" latinLnBrk="0" hangingPunct="1">
                        <a:lnSpc>
                          <a:spcPct val="115000"/>
                        </a:lnSpc>
                        <a:spcBef>
                          <a:spcPts val="0"/>
                        </a:spcBef>
                        <a:spcAft>
                          <a:spcPts val="0"/>
                        </a:spcAft>
                        <a:buClrTx/>
                        <a:buSzTx/>
                        <a:buFontTx/>
                        <a:buNone/>
                        <a:tabLst/>
                        <a:defRPr/>
                      </a:pPr>
                      <a:r>
                        <a:rPr lang="en-US" sz="2800">
                          <a:solidFill>
                            <a:schemeClr val="bg1"/>
                          </a:solidFill>
                          <a:latin typeface="+mn-lt"/>
                          <a:ea typeface="Calibri"/>
                          <a:cs typeface="Times New Roman"/>
                        </a:rPr>
                        <a:t>3 Classes plus IWT </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w="12700" cap="flat" cmpd="sng" algn="ctr">
                      <a:solidFill>
                        <a:srgbClr val="78C0D4"/>
                      </a:solidFill>
                      <a:prstDash val="solid"/>
                      <a:round/>
                      <a:headEnd type="none" w="med" len="med"/>
                      <a:tailEnd type="none" w="med" len="med"/>
                    </a:lnT>
                    <a:lnB>
                      <a:noFill/>
                    </a:lnB>
                    <a:solidFill>
                      <a:schemeClr val="accent5">
                        <a:lumMod val="50000"/>
                      </a:schemeClr>
                    </a:solidFill>
                  </a:tcPr>
                </a:tc>
                <a:tc hMerge="1">
                  <a:txBody>
                    <a:bodyPr/>
                    <a:lstStyle/>
                    <a:p>
                      <a:endParaRPr lang="en-US"/>
                    </a:p>
                  </a:txBody>
                  <a:tcPr/>
                </a:tc>
                <a:tc hMerge="1">
                  <a:txBody>
                    <a:bodyPr/>
                    <a:lstStyle/>
                    <a:p>
                      <a:endParaRPr lang="en-US"/>
                    </a:p>
                  </a:txBody>
                  <a:tcPr>
                    <a:lnL w="12700" cap="flat" cmpd="sng" algn="ctr">
                      <a:solidFill>
                        <a:srgbClr val="78C0D4"/>
                      </a:solidFill>
                      <a:prstDash val="solid"/>
                      <a:round/>
                      <a:headEnd type="none" w="med" len="med"/>
                      <a:tailEnd type="none" w="med" len="med"/>
                    </a:lnL>
                  </a:tcPr>
                </a:tc>
                <a:extLst>
                  <a:ext uri="{0D108BD9-81ED-4DB2-BD59-A6C34878D82A}">
                    <a16:rowId xmlns:a16="http://schemas.microsoft.com/office/drawing/2014/main" val="10000"/>
                  </a:ext>
                </a:extLst>
              </a:tr>
              <a:tr h="492266">
                <a:tc>
                  <a:txBody>
                    <a:bodyPr/>
                    <a:lstStyle/>
                    <a:p>
                      <a:pPr marL="0" marR="0">
                        <a:lnSpc>
                          <a:spcPct val="115000"/>
                        </a:lnSpc>
                        <a:spcBef>
                          <a:spcPts val="0"/>
                        </a:spcBef>
                        <a:spcAft>
                          <a:spcPts val="0"/>
                        </a:spcAft>
                      </a:pP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b="1">
                          <a:latin typeface="+mn-lt"/>
                          <a:ea typeface="Calibri"/>
                          <a:cs typeface="Times New Roman"/>
                        </a:rPr>
                        <a:t>Fall</a:t>
                      </a: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b="1">
                          <a:latin typeface="+mn-lt"/>
                          <a:ea typeface="Calibri"/>
                          <a:cs typeface="Times New Roman"/>
                        </a:rPr>
                        <a:t>Spring</a:t>
                      </a: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B>
                      <a:noFill/>
                    </a:lnB>
                    <a:solidFill>
                      <a:schemeClr val="accent5">
                        <a:lumMod val="20000"/>
                        <a:lumOff val="80000"/>
                      </a:schemeClr>
                    </a:solidFill>
                  </a:tcPr>
                </a:tc>
                <a:extLst>
                  <a:ext uri="{0D108BD9-81ED-4DB2-BD59-A6C34878D82A}">
                    <a16:rowId xmlns:a16="http://schemas.microsoft.com/office/drawing/2014/main" val="10001"/>
                  </a:ext>
                </a:extLst>
              </a:tr>
              <a:tr h="492266">
                <a:tc>
                  <a:txBody>
                    <a:bodyPr/>
                    <a:lstStyle/>
                    <a:p>
                      <a:pPr marL="0" marR="0">
                        <a:lnSpc>
                          <a:spcPct val="115000"/>
                        </a:lnSpc>
                        <a:spcBef>
                          <a:spcPts val="0"/>
                        </a:spcBef>
                        <a:spcAft>
                          <a:spcPts val="0"/>
                        </a:spcAft>
                      </a:pPr>
                      <a:r>
                        <a:rPr lang="en-US" sz="2800" b="1">
                          <a:latin typeface="+mn-lt"/>
                          <a:ea typeface="Calibri"/>
                          <a:cs typeface="Times New Roman"/>
                        </a:rPr>
                        <a:t>7:40 </a:t>
                      </a: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1</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1</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2"/>
                  </a:ext>
                </a:extLst>
              </a:tr>
              <a:tr h="492266">
                <a:tc>
                  <a:txBody>
                    <a:bodyPr/>
                    <a:lstStyle/>
                    <a:p>
                      <a:pPr marL="0" marR="0">
                        <a:lnSpc>
                          <a:spcPct val="115000"/>
                        </a:lnSpc>
                        <a:spcBef>
                          <a:spcPts val="0"/>
                        </a:spcBef>
                        <a:spcAft>
                          <a:spcPts val="0"/>
                        </a:spcAft>
                      </a:pPr>
                      <a:r>
                        <a:rPr lang="en-US" sz="2800" b="1">
                          <a:latin typeface="+mn-lt"/>
                          <a:ea typeface="Calibri"/>
                          <a:cs typeface="Times New Roman"/>
                        </a:rPr>
                        <a:t>8:30</a:t>
                      </a: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2</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2</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3"/>
                  </a:ext>
                </a:extLst>
              </a:tr>
              <a:tr h="492266">
                <a:tc>
                  <a:txBody>
                    <a:bodyPr/>
                    <a:lstStyle/>
                    <a:p>
                      <a:pPr marL="0" marR="0">
                        <a:lnSpc>
                          <a:spcPct val="115000"/>
                        </a:lnSpc>
                        <a:spcBef>
                          <a:spcPts val="0"/>
                        </a:spcBef>
                        <a:spcAft>
                          <a:spcPts val="0"/>
                        </a:spcAft>
                      </a:pPr>
                      <a:r>
                        <a:rPr lang="en-US" sz="2800" b="1">
                          <a:latin typeface="+mn-lt"/>
                          <a:ea typeface="Calibri"/>
                          <a:cs typeface="Times New Roman"/>
                        </a:rPr>
                        <a:t>9:18</a:t>
                      </a:r>
                    </a:p>
                    <a:p>
                      <a:pPr marL="0" marR="0">
                        <a:lnSpc>
                          <a:spcPct val="115000"/>
                        </a:lnSpc>
                        <a:spcBef>
                          <a:spcPts val="0"/>
                        </a:spcBef>
                        <a:spcAft>
                          <a:spcPts val="0"/>
                        </a:spcAft>
                      </a:pPr>
                      <a:r>
                        <a:rPr lang="en-US" sz="2800" b="1">
                          <a:latin typeface="+mn-lt"/>
                          <a:ea typeface="Calibri"/>
                          <a:cs typeface="Times New Roman"/>
                        </a:rPr>
                        <a:t>10:06</a:t>
                      </a:r>
                    </a:p>
                    <a:p>
                      <a:pPr marL="0" marR="0">
                        <a:lnSpc>
                          <a:spcPct val="115000"/>
                        </a:lnSpc>
                        <a:spcBef>
                          <a:spcPts val="0"/>
                        </a:spcBef>
                        <a:spcAft>
                          <a:spcPts val="0"/>
                        </a:spcAft>
                      </a:pPr>
                      <a:r>
                        <a:rPr lang="en-US" sz="2800" b="1">
                          <a:latin typeface="+mn-lt"/>
                          <a:ea typeface="Calibri"/>
                          <a:cs typeface="Times New Roman"/>
                        </a:rPr>
                        <a:t>10:52</a:t>
                      </a: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3</a:t>
                      </a:r>
                    </a:p>
                    <a:p>
                      <a:pPr marL="0" marR="0">
                        <a:lnSpc>
                          <a:spcPct val="115000"/>
                        </a:lnSpc>
                        <a:spcBef>
                          <a:spcPts val="0"/>
                        </a:spcBef>
                        <a:spcAft>
                          <a:spcPts val="0"/>
                        </a:spcAft>
                      </a:pPr>
                      <a:r>
                        <a:rPr lang="en-US" sz="2800">
                          <a:latin typeface="+mn-lt"/>
                          <a:ea typeface="Calibri"/>
                          <a:cs typeface="Times New Roman"/>
                        </a:rPr>
                        <a:t>SVGS – Block 4</a:t>
                      </a:r>
                    </a:p>
                    <a:p>
                      <a:pPr marL="0" marR="0">
                        <a:lnSpc>
                          <a:spcPct val="115000"/>
                        </a:lnSpc>
                        <a:spcBef>
                          <a:spcPts val="0"/>
                        </a:spcBef>
                        <a:spcAft>
                          <a:spcPts val="0"/>
                        </a:spcAft>
                      </a:pPr>
                      <a:r>
                        <a:rPr lang="en-US" sz="2800">
                          <a:latin typeface="+mn-lt"/>
                          <a:ea typeface="Calibri"/>
                          <a:cs typeface="Times New Roman"/>
                        </a:rPr>
                        <a:t>Return to Home HS</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3</a:t>
                      </a:r>
                    </a:p>
                    <a:p>
                      <a:pPr marL="0" marR="0">
                        <a:lnSpc>
                          <a:spcPct val="115000"/>
                        </a:lnSpc>
                        <a:spcBef>
                          <a:spcPts val="0"/>
                        </a:spcBef>
                        <a:spcAft>
                          <a:spcPts val="0"/>
                        </a:spcAft>
                      </a:pPr>
                      <a:r>
                        <a:rPr lang="en-US" sz="2800">
                          <a:latin typeface="+mn-lt"/>
                          <a:ea typeface="Calibri"/>
                          <a:cs typeface="Times New Roman"/>
                        </a:rPr>
                        <a:t>SVGS – Block 4</a:t>
                      </a:r>
                    </a:p>
                    <a:p>
                      <a:pPr marL="0" marR="0">
                        <a:lnSpc>
                          <a:spcPct val="115000"/>
                        </a:lnSpc>
                        <a:spcBef>
                          <a:spcPts val="0"/>
                        </a:spcBef>
                        <a:spcAft>
                          <a:spcPts val="0"/>
                        </a:spcAft>
                      </a:pPr>
                      <a:r>
                        <a:rPr lang="en-US" sz="2800">
                          <a:latin typeface="+mn-lt"/>
                          <a:ea typeface="Calibri"/>
                          <a:cs typeface="Times New Roman"/>
                        </a:rPr>
                        <a:t>Return to Home HS</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4"/>
                  </a:ext>
                </a:extLst>
              </a:tr>
              <a:tr h="157423">
                <a:tc>
                  <a:txBody>
                    <a:bodyPr/>
                    <a:lstStyle/>
                    <a:p>
                      <a:pPr marL="0" marR="0">
                        <a:lnSpc>
                          <a:spcPct val="115000"/>
                        </a:lnSpc>
                        <a:spcBef>
                          <a:spcPts val="0"/>
                        </a:spcBef>
                        <a:spcAft>
                          <a:spcPts val="0"/>
                        </a:spcAft>
                      </a:pPr>
                      <a:r>
                        <a:rPr lang="en-US" sz="2800" b="1">
                          <a:latin typeface="+mn-lt"/>
                          <a:ea typeface="Calibri"/>
                          <a:cs typeface="Times New Roman"/>
                        </a:rPr>
                        <a:t>11:15 -</a:t>
                      </a: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2800">
                          <a:latin typeface="+mn-lt"/>
                          <a:ea typeface="Calibri"/>
                          <a:cs typeface="Times New Roman"/>
                        </a:rPr>
                        <a:t>Home HS 3</a:t>
                      </a:r>
                      <a:r>
                        <a:rPr lang="en-US" sz="2800" baseline="30000">
                          <a:latin typeface="+mn-lt"/>
                          <a:ea typeface="Calibri"/>
                          <a:cs typeface="Times New Roman"/>
                        </a:rPr>
                        <a:t>rd</a:t>
                      </a:r>
                      <a:r>
                        <a:rPr lang="en-US" sz="2800">
                          <a:latin typeface="+mn-lt"/>
                          <a:ea typeface="Calibri"/>
                          <a:cs typeface="Times New Roman"/>
                        </a:rPr>
                        <a:t> Block/Lunch</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2800">
                          <a:latin typeface="+mn-lt"/>
                          <a:ea typeface="Calibri"/>
                          <a:cs typeface="Times New Roman"/>
                        </a:rPr>
                        <a:t>Home HS 3</a:t>
                      </a:r>
                      <a:r>
                        <a:rPr lang="en-US" sz="2800" baseline="30000">
                          <a:latin typeface="+mn-lt"/>
                          <a:ea typeface="Calibri"/>
                          <a:cs typeface="Times New Roman"/>
                        </a:rPr>
                        <a:t>rd</a:t>
                      </a:r>
                      <a:r>
                        <a:rPr lang="en-US" sz="2800">
                          <a:latin typeface="+mn-lt"/>
                          <a:ea typeface="Calibri"/>
                          <a:cs typeface="Times New Roman"/>
                        </a:rPr>
                        <a:t> Block/Lunch</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w="12700" cmpd="sng">
                      <a:noFill/>
                      <a:prstDash val="solid"/>
                    </a:lnT>
                    <a:lnB>
                      <a:noFill/>
                    </a:lnB>
                    <a:solidFill>
                      <a:srgbClr val="FFFFFF"/>
                    </a:solidFill>
                  </a:tcPr>
                </a:tc>
                <a:extLst>
                  <a:ext uri="{0D108BD9-81ED-4DB2-BD59-A6C34878D82A}">
                    <a16:rowId xmlns:a16="http://schemas.microsoft.com/office/drawing/2014/main" val="10007"/>
                  </a:ext>
                </a:extLst>
              </a:tr>
              <a:tr h="492266">
                <a:tc>
                  <a:txBody>
                    <a:bodyPr/>
                    <a:lstStyle/>
                    <a:p>
                      <a:pPr marL="0" marR="0">
                        <a:lnSpc>
                          <a:spcPct val="115000"/>
                        </a:lnSpc>
                        <a:spcBef>
                          <a:spcPts val="0"/>
                        </a:spcBef>
                        <a:spcAft>
                          <a:spcPts val="0"/>
                        </a:spcAft>
                      </a:pPr>
                      <a:r>
                        <a:rPr lang="en-US" sz="2800" b="1">
                          <a:latin typeface="+mn-lt"/>
                          <a:ea typeface="Calibri"/>
                          <a:cs typeface="Times New Roman"/>
                        </a:rPr>
                        <a:t>3:15</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latin typeface="+mn-lt"/>
                          <a:ea typeface="Calibri"/>
                          <a:cs typeface="Times New Roman"/>
                        </a:rPr>
                        <a:t>Home HS 4</a:t>
                      </a:r>
                      <a:r>
                        <a:rPr lang="en-US" sz="2800" baseline="30000">
                          <a:latin typeface="+mn-lt"/>
                          <a:ea typeface="Calibri"/>
                          <a:cs typeface="Times New Roman"/>
                        </a:rPr>
                        <a:t>th</a:t>
                      </a:r>
                      <a:r>
                        <a:rPr lang="en-US" sz="2800">
                          <a:latin typeface="+mn-lt"/>
                          <a:ea typeface="Calibri"/>
                          <a:cs typeface="Times New Roman"/>
                        </a:rPr>
                        <a:t>  Block</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latin typeface="+mn-lt"/>
                          <a:ea typeface="Calibri"/>
                          <a:cs typeface="Times New Roman"/>
                        </a:rPr>
                        <a:t>Home HS 4</a:t>
                      </a:r>
                      <a:r>
                        <a:rPr lang="en-US" sz="2800" baseline="30000">
                          <a:latin typeface="+mn-lt"/>
                          <a:ea typeface="Calibri"/>
                          <a:cs typeface="Times New Roman"/>
                        </a:rPr>
                        <a:t>th</a:t>
                      </a:r>
                      <a:r>
                        <a:rPr lang="en-US" sz="2800">
                          <a:latin typeface="+mn-lt"/>
                          <a:ea typeface="Calibri"/>
                          <a:cs typeface="Times New Roman"/>
                        </a:rPr>
                        <a:t>  Block</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
        <p:nvSpPr>
          <p:cNvPr id="3" name="TextBox 2">
            <a:extLst>
              <a:ext uri="{FF2B5EF4-FFF2-40B4-BE49-F238E27FC236}">
                <a16:creationId xmlns:a16="http://schemas.microsoft.com/office/drawing/2014/main" id="{A8CD596A-3100-4930-A886-1FBDC9C17D93}"/>
              </a:ext>
            </a:extLst>
          </p:cNvPr>
          <p:cNvSpPr txBox="1"/>
          <p:nvPr/>
        </p:nvSpPr>
        <p:spPr>
          <a:xfrm>
            <a:off x="228599" y="159603"/>
            <a:ext cx="8686801" cy="830997"/>
          </a:xfrm>
          <a:prstGeom prst="rect">
            <a:avLst/>
          </a:prstGeom>
          <a:noFill/>
        </p:spPr>
        <p:txBody>
          <a:bodyPr wrap="square" rtlCol="0">
            <a:spAutoFit/>
          </a:bodyPr>
          <a:lstStyle/>
          <a:p>
            <a:pPr algn="ctr"/>
            <a:r>
              <a:rPr lang="en-US" sz="4800" b="1"/>
              <a:t>Monday, Tuesday, &amp; Friday</a:t>
            </a:r>
          </a:p>
        </p:txBody>
      </p:sp>
    </p:spTree>
    <p:extLst>
      <p:ext uri="{BB962C8B-B14F-4D97-AF65-F5344CB8AC3E}">
        <p14:creationId xmlns:p14="http://schemas.microsoft.com/office/powerpoint/2010/main" val="3641368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047085920"/>
              </p:ext>
            </p:extLst>
          </p:nvPr>
        </p:nvGraphicFramePr>
        <p:xfrm>
          <a:off x="0" y="1447800"/>
          <a:ext cx="9144000" cy="4495800"/>
        </p:xfrm>
        <a:graphic>
          <a:graphicData uri="http://schemas.openxmlformats.org/drawingml/2006/table">
            <a:tbl>
              <a:tblPr/>
              <a:tblGrid>
                <a:gridCol w="1371600">
                  <a:extLst>
                    <a:ext uri="{9D8B030D-6E8A-4147-A177-3AD203B41FA5}">
                      <a16:colId xmlns:a16="http://schemas.microsoft.com/office/drawing/2014/main" val="20000"/>
                    </a:ext>
                  </a:extLst>
                </a:gridCol>
                <a:gridCol w="3853543">
                  <a:extLst>
                    <a:ext uri="{9D8B030D-6E8A-4147-A177-3AD203B41FA5}">
                      <a16:colId xmlns:a16="http://schemas.microsoft.com/office/drawing/2014/main" val="20001"/>
                    </a:ext>
                  </a:extLst>
                </a:gridCol>
                <a:gridCol w="3918857">
                  <a:extLst>
                    <a:ext uri="{9D8B030D-6E8A-4147-A177-3AD203B41FA5}">
                      <a16:colId xmlns:a16="http://schemas.microsoft.com/office/drawing/2014/main" val="20002"/>
                    </a:ext>
                  </a:extLst>
                </a:gridCol>
              </a:tblGrid>
              <a:tr h="1110975">
                <a:tc gridSpan="3">
                  <a:txBody>
                    <a:bodyPr/>
                    <a:lstStyle/>
                    <a:p>
                      <a:pPr marL="0" marR="0" algn="ctr">
                        <a:lnSpc>
                          <a:spcPct val="115000"/>
                        </a:lnSpc>
                        <a:spcBef>
                          <a:spcPts val="0"/>
                        </a:spcBef>
                        <a:spcAft>
                          <a:spcPts val="0"/>
                        </a:spcAft>
                      </a:pPr>
                      <a:r>
                        <a:rPr lang="en-US" sz="2800" b="1">
                          <a:solidFill>
                            <a:srgbClr val="FFFFFF"/>
                          </a:solidFill>
                          <a:latin typeface="+mn-lt"/>
                          <a:ea typeface="Calibri"/>
                          <a:cs typeface="Times New Roman"/>
                        </a:rPr>
                        <a:t>Typical First-Year Student Lab Schedule</a:t>
                      </a:r>
                      <a:endParaRPr lang="en-US" sz="2800">
                        <a:latin typeface="+mn-lt"/>
                        <a:ea typeface="Calibri"/>
                        <a:cs typeface="Times New Roman"/>
                      </a:endParaRPr>
                    </a:p>
                    <a:p>
                      <a:pPr marL="0" marR="0" algn="ctr">
                        <a:lnSpc>
                          <a:spcPct val="115000"/>
                        </a:lnSpc>
                        <a:spcBef>
                          <a:spcPts val="0"/>
                        </a:spcBef>
                        <a:spcAft>
                          <a:spcPts val="0"/>
                        </a:spcAft>
                      </a:pPr>
                      <a:r>
                        <a:rPr lang="en-US" sz="2800">
                          <a:solidFill>
                            <a:schemeClr val="bg1"/>
                          </a:solidFill>
                          <a:latin typeface="+mn-lt"/>
                          <a:ea typeface="Calibri"/>
                          <a:cs typeface="Times New Roman"/>
                        </a:rPr>
                        <a:t>3 Classes plus IWT </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w="12700" cap="flat" cmpd="sng" algn="ctr">
                      <a:solidFill>
                        <a:srgbClr val="78C0D4"/>
                      </a:solidFill>
                      <a:prstDash val="solid"/>
                      <a:round/>
                      <a:headEnd type="none" w="med" len="med"/>
                      <a:tailEnd type="none" w="med" len="med"/>
                    </a:lnT>
                    <a:lnB>
                      <a:noFill/>
                    </a:lnB>
                    <a:solidFill>
                      <a:schemeClr val="accent5">
                        <a:lumMod val="5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53536">
                <a:tc>
                  <a:txBody>
                    <a:bodyPr/>
                    <a:lstStyle/>
                    <a:p>
                      <a:pPr marL="0" marR="0">
                        <a:lnSpc>
                          <a:spcPct val="115000"/>
                        </a:lnSpc>
                        <a:spcBef>
                          <a:spcPts val="0"/>
                        </a:spcBef>
                        <a:spcAft>
                          <a:spcPts val="0"/>
                        </a:spcAft>
                      </a:pP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a:noFill/>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b="1">
                          <a:latin typeface="+mn-lt"/>
                          <a:ea typeface="Calibri"/>
                          <a:cs typeface="Times New Roman"/>
                        </a:rPr>
                        <a:t>Wednesday</a:t>
                      </a:r>
                      <a:endParaRPr lang="en-US" sz="2800">
                        <a:latin typeface="+mn-lt"/>
                        <a:ea typeface="Calibri"/>
                        <a:cs typeface="Times New Roman"/>
                      </a:endParaRPr>
                    </a:p>
                  </a:txBody>
                  <a:tcPr marL="51435" marR="51435" marT="0" marB="0">
                    <a:lnL>
                      <a:noFill/>
                    </a:lnL>
                    <a:lnR>
                      <a:noFill/>
                    </a:lnR>
                    <a:lnT>
                      <a:noFill/>
                    </a:lnT>
                    <a:lnB>
                      <a:noFill/>
                    </a:lnB>
                    <a:solidFill>
                      <a:schemeClr val="accent5">
                        <a:lumMod val="20000"/>
                        <a:lumOff val="80000"/>
                      </a:schemeClr>
                    </a:solidFill>
                  </a:tcPr>
                </a:tc>
                <a:tc>
                  <a:txBody>
                    <a:bodyPr/>
                    <a:lstStyle/>
                    <a:p>
                      <a:r>
                        <a:rPr lang="en-US" sz="2800" b="1">
                          <a:latin typeface="+mn-lt"/>
                          <a:ea typeface="Calibri"/>
                          <a:cs typeface="Times New Roman"/>
                        </a:rPr>
                        <a:t>Thursday</a:t>
                      </a:r>
                      <a:endParaRPr lang="en-US"/>
                    </a:p>
                  </a:txBody>
                  <a:tcPr marL="51435" marR="51435" marT="0" marB="0">
                    <a:lnL>
                      <a:noFill/>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1"/>
                  </a:ext>
                </a:extLst>
              </a:tr>
              <a:tr h="553536">
                <a:tc>
                  <a:txBody>
                    <a:bodyPr/>
                    <a:lstStyle/>
                    <a:p>
                      <a:pPr marL="0" marR="0">
                        <a:lnSpc>
                          <a:spcPct val="115000"/>
                        </a:lnSpc>
                        <a:spcBef>
                          <a:spcPts val="0"/>
                        </a:spcBef>
                        <a:spcAft>
                          <a:spcPts val="0"/>
                        </a:spcAft>
                      </a:pPr>
                      <a:r>
                        <a:rPr lang="en-US" sz="2800" b="1">
                          <a:latin typeface="+mn-lt"/>
                          <a:ea typeface="Calibri"/>
                          <a:cs typeface="Times New Roman"/>
                        </a:rPr>
                        <a:t>7:40 </a:t>
                      </a: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1</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r>
                        <a:rPr lang="en-US" sz="2800">
                          <a:latin typeface="+mn-lt"/>
                          <a:ea typeface="Calibri"/>
                          <a:cs typeface="Times New Roman"/>
                        </a:rPr>
                        <a:t>SVGS – Block 3</a:t>
                      </a:r>
                      <a:endParaRPr lang="en-US"/>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2"/>
                  </a:ext>
                </a:extLst>
              </a:tr>
              <a:tr h="1110975">
                <a:tc>
                  <a:txBody>
                    <a:bodyPr/>
                    <a:lstStyle/>
                    <a:p>
                      <a:pPr marL="0" marR="0">
                        <a:lnSpc>
                          <a:spcPct val="115000"/>
                        </a:lnSpc>
                        <a:spcBef>
                          <a:spcPts val="0"/>
                        </a:spcBef>
                        <a:spcAft>
                          <a:spcPts val="0"/>
                        </a:spcAft>
                      </a:pPr>
                      <a:r>
                        <a:rPr lang="en-US" sz="2800" b="1">
                          <a:latin typeface="+mn-lt"/>
                          <a:ea typeface="Calibri"/>
                          <a:cs typeface="Times New Roman"/>
                        </a:rPr>
                        <a:t>9:18</a:t>
                      </a:r>
                    </a:p>
                    <a:p>
                      <a:pPr marL="0" marR="0">
                        <a:lnSpc>
                          <a:spcPct val="115000"/>
                        </a:lnSpc>
                        <a:spcBef>
                          <a:spcPts val="0"/>
                        </a:spcBef>
                        <a:spcAft>
                          <a:spcPts val="0"/>
                        </a:spcAft>
                      </a:pPr>
                      <a:r>
                        <a:rPr lang="en-US" sz="2800" b="1">
                          <a:latin typeface="+mn-lt"/>
                          <a:ea typeface="Calibri"/>
                          <a:cs typeface="Times New Roman"/>
                        </a:rPr>
                        <a:t>10:52</a:t>
                      </a:r>
                      <a:endParaRPr lang="en-US" sz="2800">
                        <a:latin typeface="+mn-lt"/>
                        <a:ea typeface="Calibri"/>
                        <a:cs typeface="Times New Roman"/>
                      </a:endParaRP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2</a:t>
                      </a:r>
                    </a:p>
                    <a:p>
                      <a:pPr marL="0" marR="0" lvl="0" indent="0" algn="l" defTabSz="685800" rtl="0" eaLnBrk="1" fontAlgn="auto" latinLnBrk="0" hangingPunct="1">
                        <a:lnSpc>
                          <a:spcPct val="115000"/>
                        </a:lnSpc>
                        <a:spcBef>
                          <a:spcPts val="0"/>
                        </a:spcBef>
                        <a:spcAft>
                          <a:spcPts val="0"/>
                        </a:spcAft>
                        <a:buClrTx/>
                        <a:buSzTx/>
                        <a:buFontTx/>
                        <a:buNone/>
                        <a:tabLst/>
                        <a:defRPr/>
                      </a:pPr>
                      <a:r>
                        <a:rPr lang="en-US" sz="2800">
                          <a:latin typeface="+mn-lt"/>
                          <a:ea typeface="Calibri"/>
                          <a:cs typeface="Times New Roman"/>
                        </a:rPr>
                        <a:t>Return to Home HS</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tc>
                  <a:txBody>
                    <a:bodyPr/>
                    <a:lstStyle/>
                    <a:p>
                      <a:pPr marL="0" marR="0">
                        <a:lnSpc>
                          <a:spcPct val="115000"/>
                        </a:lnSpc>
                        <a:spcBef>
                          <a:spcPts val="0"/>
                        </a:spcBef>
                        <a:spcAft>
                          <a:spcPts val="0"/>
                        </a:spcAft>
                      </a:pPr>
                      <a:r>
                        <a:rPr lang="en-US" sz="2800">
                          <a:latin typeface="+mn-lt"/>
                          <a:ea typeface="Calibri"/>
                          <a:cs typeface="Times New Roman"/>
                        </a:rPr>
                        <a:t>SVGS – Block 4</a:t>
                      </a:r>
                    </a:p>
                    <a:p>
                      <a:pPr marL="0" marR="0" lvl="0" indent="0" algn="l" defTabSz="685800" rtl="0" eaLnBrk="1" fontAlgn="auto" latinLnBrk="0" hangingPunct="1">
                        <a:lnSpc>
                          <a:spcPct val="115000"/>
                        </a:lnSpc>
                        <a:spcBef>
                          <a:spcPts val="0"/>
                        </a:spcBef>
                        <a:spcAft>
                          <a:spcPts val="0"/>
                        </a:spcAft>
                        <a:buClrTx/>
                        <a:buSzTx/>
                        <a:buFontTx/>
                        <a:buNone/>
                        <a:tabLst/>
                        <a:defRPr/>
                      </a:pPr>
                      <a:r>
                        <a:rPr lang="en-US" sz="2800">
                          <a:latin typeface="+mn-lt"/>
                          <a:ea typeface="Calibri"/>
                          <a:cs typeface="Times New Roman"/>
                        </a:rPr>
                        <a:t>Return to Home HS</a:t>
                      </a:r>
                      <a:endParaRPr lang="en-US"/>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a:noFill/>
                    </a:lnB>
                    <a:solidFill>
                      <a:schemeClr val="accent5">
                        <a:lumMod val="20000"/>
                        <a:lumOff val="80000"/>
                      </a:schemeClr>
                    </a:solidFill>
                  </a:tcPr>
                </a:tc>
                <a:extLst>
                  <a:ext uri="{0D108BD9-81ED-4DB2-BD59-A6C34878D82A}">
                    <a16:rowId xmlns:a16="http://schemas.microsoft.com/office/drawing/2014/main" val="10003"/>
                  </a:ext>
                </a:extLst>
              </a:tr>
              <a:tr h="613242">
                <a:tc>
                  <a:txBody>
                    <a:bodyPr/>
                    <a:lstStyle/>
                    <a:p>
                      <a:pPr marL="0" marR="0">
                        <a:lnSpc>
                          <a:spcPct val="115000"/>
                        </a:lnSpc>
                        <a:spcBef>
                          <a:spcPts val="0"/>
                        </a:spcBef>
                        <a:spcAft>
                          <a:spcPts val="0"/>
                        </a:spcAft>
                      </a:pPr>
                      <a:r>
                        <a:rPr lang="en-US" sz="2800" b="1">
                          <a:latin typeface="+mn-lt"/>
                          <a:ea typeface="Calibri"/>
                          <a:cs typeface="Times New Roman"/>
                        </a:rPr>
                        <a:t>11:15 -</a:t>
                      </a:r>
                    </a:p>
                  </a:txBody>
                  <a:tcPr marL="51435" marR="51435" marT="0" marB="0">
                    <a:lnL w="12700" cap="flat" cmpd="sng" algn="ctr">
                      <a:solidFill>
                        <a:srgbClr val="78C0D4"/>
                      </a:solidFill>
                      <a:prstDash val="solid"/>
                      <a:round/>
                      <a:headEnd type="none" w="med" len="med"/>
                      <a:tailEnd type="none" w="med" len="med"/>
                    </a:lnL>
                    <a:lnR>
                      <a:noFill/>
                    </a:lnR>
                    <a:lnT>
                      <a:noFill/>
                    </a:lnT>
                    <a:lnB>
                      <a:noFill/>
                    </a:lnB>
                    <a:solidFill>
                      <a:srgbClr val="FFFFFF"/>
                    </a:solidFill>
                  </a:tcPr>
                </a:tc>
                <a:tc>
                  <a:txBody>
                    <a:bodyPr/>
                    <a:lstStyle/>
                    <a:p>
                      <a:pPr marL="0" marR="0">
                        <a:lnSpc>
                          <a:spcPct val="115000"/>
                        </a:lnSpc>
                        <a:spcBef>
                          <a:spcPts val="0"/>
                        </a:spcBef>
                        <a:spcAft>
                          <a:spcPts val="0"/>
                        </a:spcAft>
                      </a:pPr>
                      <a:r>
                        <a:rPr lang="en-US" sz="2800">
                          <a:latin typeface="+mn-lt"/>
                          <a:ea typeface="Calibri"/>
                          <a:cs typeface="Times New Roman"/>
                        </a:rPr>
                        <a:t>Home HS 3</a:t>
                      </a:r>
                      <a:r>
                        <a:rPr lang="en-US" sz="2800" baseline="30000">
                          <a:latin typeface="+mn-lt"/>
                          <a:ea typeface="Calibri"/>
                          <a:cs typeface="Times New Roman"/>
                        </a:rPr>
                        <a:t>rd</a:t>
                      </a:r>
                      <a:r>
                        <a:rPr lang="en-US" sz="2800">
                          <a:latin typeface="+mn-lt"/>
                          <a:ea typeface="Calibri"/>
                          <a:cs typeface="Times New Roman"/>
                        </a:rPr>
                        <a:t> Block/Lunch</a:t>
                      </a:r>
                    </a:p>
                  </a:txBody>
                  <a:tcPr marL="51435" marR="51435" marT="0" marB="0">
                    <a:lnL>
                      <a:noFill/>
                    </a:lnL>
                    <a:lnR>
                      <a:noFill/>
                    </a:lnR>
                    <a:lnT>
                      <a:noFill/>
                    </a:lnT>
                    <a:lnB>
                      <a:noFill/>
                    </a:lnB>
                    <a:solidFill>
                      <a:srgbClr val="FFFFFF"/>
                    </a:solidFill>
                  </a:tcPr>
                </a:tc>
                <a:tc>
                  <a:txBody>
                    <a:bodyPr/>
                    <a:lstStyle/>
                    <a:p>
                      <a:pPr marL="0" marR="0">
                        <a:lnSpc>
                          <a:spcPct val="115000"/>
                        </a:lnSpc>
                        <a:spcBef>
                          <a:spcPts val="0"/>
                        </a:spcBef>
                        <a:spcAft>
                          <a:spcPts val="0"/>
                        </a:spcAft>
                      </a:pPr>
                      <a:r>
                        <a:rPr lang="en-US" sz="2800">
                          <a:latin typeface="+mn-lt"/>
                          <a:ea typeface="Calibri"/>
                          <a:cs typeface="Times New Roman"/>
                        </a:rPr>
                        <a:t>Home HS 3</a:t>
                      </a:r>
                      <a:r>
                        <a:rPr lang="en-US" sz="2800" baseline="30000">
                          <a:latin typeface="+mn-lt"/>
                          <a:ea typeface="Calibri"/>
                          <a:cs typeface="Times New Roman"/>
                        </a:rPr>
                        <a:t>rd</a:t>
                      </a:r>
                      <a:r>
                        <a:rPr lang="en-US" sz="2800">
                          <a:latin typeface="+mn-lt"/>
                          <a:ea typeface="Calibri"/>
                          <a:cs typeface="Times New Roman"/>
                        </a:rPr>
                        <a:t> Block/Lunch</a:t>
                      </a:r>
                    </a:p>
                  </a:txBody>
                  <a:tcPr marL="51435" marR="51435" marT="0" marB="0">
                    <a:lnL>
                      <a:noFill/>
                    </a:lnL>
                    <a:lnR w="12700" cap="flat" cmpd="sng" algn="ctr">
                      <a:solidFill>
                        <a:srgbClr val="78C0D4"/>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5"/>
                  </a:ext>
                </a:extLst>
              </a:tr>
              <a:tr h="553536">
                <a:tc>
                  <a:txBody>
                    <a:bodyPr/>
                    <a:lstStyle/>
                    <a:p>
                      <a:pPr marL="0" marR="0">
                        <a:lnSpc>
                          <a:spcPct val="115000"/>
                        </a:lnSpc>
                        <a:spcBef>
                          <a:spcPts val="0"/>
                        </a:spcBef>
                        <a:spcAft>
                          <a:spcPts val="0"/>
                        </a:spcAft>
                      </a:pPr>
                      <a:r>
                        <a:rPr lang="en-US" sz="2800" b="1">
                          <a:latin typeface="+mn-lt"/>
                          <a:ea typeface="Calibri"/>
                          <a:cs typeface="Times New Roman"/>
                        </a:rPr>
                        <a:t>3:15</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latin typeface="+mn-lt"/>
                          <a:ea typeface="Calibri"/>
                          <a:cs typeface="Times New Roman"/>
                        </a:rPr>
                        <a:t>Home HS 4</a:t>
                      </a:r>
                      <a:r>
                        <a:rPr lang="en-US" sz="2800" baseline="30000">
                          <a:latin typeface="+mn-lt"/>
                          <a:ea typeface="Calibri"/>
                          <a:cs typeface="Times New Roman"/>
                        </a:rPr>
                        <a:t>th</a:t>
                      </a:r>
                      <a:r>
                        <a:rPr lang="en-US" sz="2800">
                          <a:latin typeface="+mn-lt"/>
                          <a:ea typeface="Calibri"/>
                          <a:cs typeface="Times New Roman"/>
                        </a:rPr>
                        <a:t> Block</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latin typeface="+mn-lt"/>
                          <a:ea typeface="Calibri"/>
                          <a:cs typeface="Times New Roman"/>
                        </a:rPr>
                        <a:t>Home HS 4</a:t>
                      </a:r>
                      <a:r>
                        <a:rPr lang="en-US" sz="2800" baseline="30000">
                          <a:latin typeface="+mn-lt"/>
                          <a:ea typeface="Calibri"/>
                          <a:cs typeface="Times New Roman"/>
                        </a:rPr>
                        <a:t>th</a:t>
                      </a:r>
                      <a:r>
                        <a:rPr lang="en-US" sz="2800">
                          <a:latin typeface="+mn-lt"/>
                          <a:ea typeface="Calibri"/>
                          <a:cs typeface="Times New Roman"/>
                        </a:rPr>
                        <a:t> Block</a:t>
                      </a:r>
                    </a:p>
                  </a:txBody>
                  <a:tcPr marL="51435" marR="5143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a:noFill/>
                    </a:lnT>
                    <a:lnB w="12700" cap="flat" cmpd="sng" algn="ctr">
                      <a:solidFill>
                        <a:srgbClr val="78C0D4"/>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3" name="TextBox 2">
            <a:extLst>
              <a:ext uri="{FF2B5EF4-FFF2-40B4-BE49-F238E27FC236}">
                <a16:creationId xmlns:a16="http://schemas.microsoft.com/office/drawing/2014/main" id="{E9149C8F-BE95-4AE0-9FE8-A8D448734297}"/>
              </a:ext>
            </a:extLst>
          </p:cNvPr>
          <p:cNvSpPr txBox="1"/>
          <p:nvPr/>
        </p:nvSpPr>
        <p:spPr>
          <a:xfrm>
            <a:off x="228599" y="304800"/>
            <a:ext cx="8686801" cy="830997"/>
          </a:xfrm>
          <a:prstGeom prst="rect">
            <a:avLst/>
          </a:prstGeom>
          <a:noFill/>
        </p:spPr>
        <p:txBody>
          <a:bodyPr wrap="square" rtlCol="0">
            <a:spAutoFit/>
          </a:bodyPr>
          <a:lstStyle/>
          <a:p>
            <a:pPr algn="ctr"/>
            <a:r>
              <a:rPr lang="en-US" sz="4800" b="1"/>
              <a:t>Wednesday &amp; Thursday</a:t>
            </a:r>
          </a:p>
        </p:txBody>
      </p:sp>
    </p:spTree>
    <p:extLst>
      <p:ext uri="{BB962C8B-B14F-4D97-AF65-F5344CB8AC3E}">
        <p14:creationId xmlns:p14="http://schemas.microsoft.com/office/powerpoint/2010/main" val="1991856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bwMode="auto">
          <a:xfrm>
            <a:off x="222208" y="4114800"/>
            <a:ext cx="3577760" cy="23863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65021" y="38101"/>
            <a:ext cx="8574179" cy="876299"/>
          </a:xfrm>
        </p:spPr>
        <p:txBody>
          <a:bodyPr>
            <a:normAutofit/>
          </a:bodyPr>
          <a:lstStyle/>
          <a:p>
            <a:pPr algn="ctr"/>
            <a:r>
              <a:rPr lang="en-US" sz="4800" b="1">
                <a:latin typeface="+mn-lt"/>
              </a:rPr>
              <a:t>Transportation</a:t>
            </a:r>
          </a:p>
        </p:txBody>
      </p:sp>
      <p:sp>
        <p:nvSpPr>
          <p:cNvPr id="3" name="Content Placeholder 2"/>
          <p:cNvSpPr>
            <a:spLocks noGrp="1"/>
          </p:cNvSpPr>
          <p:nvPr>
            <p:ph idx="1"/>
          </p:nvPr>
        </p:nvSpPr>
        <p:spPr>
          <a:xfrm>
            <a:off x="3842782" y="1065363"/>
            <a:ext cx="5297900" cy="5754536"/>
          </a:xfrm>
        </p:spPr>
        <p:txBody>
          <a:bodyPr vert="horz" lIns="91440" tIns="45720" rIns="91440" bIns="45720" rtlCol="0" anchor="t">
            <a:noAutofit/>
          </a:bodyPr>
          <a:lstStyle/>
          <a:p>
            <a:pPr marL="0" indent="0">
              <a:lnSpc>
                <a:spcPct val="100000"/>
              </a:lnSpc>
              <a:spcBef>
                <a:spcPts val="0"/>
              </a:spcBef>
              <a:buNone/>
            </a:pPr>
            <a:r>
              <a:rPr lang="en-US" sz="2600"/>
              <a:t>DRIVING: </a:t>
            </a:r>
            <a:endParaRPr lang="en-US" sz="2600">
              <a:cs typeface="Calibri"/>
            </a:endParaRPr>
          </a:p>
          <a:p>
            <a:pPr marL="0" indent="0">
              <a:lnSpc>
                <a:spcPct val="100000"/>
              </a:lnSpc>
              <a:spcBef>
                <a:spcPts val="0"/>
              </a:spcBef>
              <a:buNone/>
            </a:pPr>
            <a:r>
              <a:rPr lang="en-US" sz="2600"/>
              <a:t>MUST have a signed permission form AND parking permit.  Payment is dependent upon division.</a:t>
            </a:r>
            <a:endParaRPr lang="en-US" sz="2600">
              <a:cs typeface="Calibri"/>
            </a:endParaRPr>
          </a:p>
          <a:p>
            <a:pPr marL="0" indent="0">
              <a:lnSpc>
                <a:spcPct val="100000"/>
              </a:lnSpc>
              <a:spcBef>
                <a:spcPts val="0"/>
              </a:spcBef>
              <a:spcAft>
                <a:spcPts val="0"/>
              </a:spcAft>
              <a:buNone/>
            </a:pPr>
            <a:endParaRPr lang="en-US" sz="2600">
              <a:cs typeface="Calibri"/>
            </a:endParaRPr>
          </a:p>
          <a:p>
            <a:pPr marL="0" indent="0">
              <a:lnSpc>
                <a:spcPct val="100000"/>
              </a:lnSpc>
              <a:spcBef>
                <a:spcPts val="0"/>
              </a:spcBef>
              <a:spcAft>
                <a:spcPts val="0"/>
              </a:spcAft>
              <a:buNone/>
            </a:pPr>
            <a:r>
              <a:rPr lang="en-US" sz="2600"/>
              <a:t>RIDING:</a:t>
            </a:r>
            <a:endParaRPr lang="en-US" sz="2600">
              <a:cs typeface="Calibri"/>
            </a:endParaRPr>
          </a:p>
          <a:p>
            <a:pPr marL="0" indent="0">
              <a:lnSpc>
                <a:spcPct val="100000"/>
              </a:lnSpc>
              <a:spcBef>
                <a:spcPts val="0"/>
              </a:spcBef>
              <a:spcAft>
                <a:spcPts val="0"/>
              </a:spcAft>
              <a:buNone/>
            </a:pPr>
            <a:r>
              <a:rPr lang="en-US" sz="2600"/>
              <a:t>Must have a signed permission form to ride with another driver</a:t>
            </a:r>
            <a:endParaRPr lang="en-US" sz="2600">
              <a:cs typeface="Calibri"/>
            </a:endParaRPr>
          </a:p>
          <a:p>
            <a:pPr>
              <a:lnSpc>
                <a:spcPct val="100000"/>
              </a:lnSpc>
              <a:spcBef>
                <a:spcPts val="0"/>
              </a:spcBef>
              <a:spcAft>
                <a:spcPts val="0"/>
              </a:spcAft>
            </a:pPr>
            <a:endParaRPr lang="en-US" sz="2600">
              <a:cs typeface="Calibri"/>
            </a:endParaRPr>
          </a:p>
          <a:p>
            <a:pPr marL="0" indent="0">
              <a:lnSpc>
                <a:spcPct val="100000"/>
              </a:lnSpc>
              <a:spcBef>
                <a:spcPts val="0"/>
              </a:spcBef>
              <a:buNone/>
            </a:pPr>
            <a:r>
              <a:rPr lang="en-US" sz="2600"/>
              <a:t>DROP OFF:  </a:t>
            </a:r>
            <a:endParaRPr lang="en-US" sz="2600">
              <a:cs typeface="Calibri"/>
            </a:endParaRPr>
          </a:p>
          <a:p>
            <a:pPr>
              <a:lnSpc>
                <a:spcPct val="100000"/>
              </a:lnSpc>
              <a:spcBef>
                <a:spcPts val="0"/>
              </a:spcBef>
            </a:pPr>
            <a:r>
              <a:rPr lang="en-US" sz="2600"/>
              <a:t> Drop off in the morning</a:t>
            </a:r>
            <a:endParaRPr lang="en-US" sz="2600">
              <a:cs typeface="Calibri"/>
            </a:endParaRPr>
          </a:p>
          <a:p>
            <a:pPr>
              <a:lnSpc>
                <a:spcPct val="100000"/>
              </a:lnSpc>
              <a:spcBef>
                <a:spcPts val="0"/>
              </a:spcBef>
            </a:pPr>
            <a:r>
              <a:rPr lang="en-US" sz="2600"/>
              <a:t> Ride VCTC bus back to home HS</a:t>
            </a:r>
            <a:endParaRPr lang="en-US" sz="2600">
              <a:cs typeface="Calibri"/>
            </a:endParaRPr>
          </a:p>
          <a:p>
            <a:pPr>
              <a:lnSpc>
                <a:spcPct val="100000"/>
              </a:lnSpc>
              <a:spcBef>
                <a:spcPts val="0"/>
              </a:spcBef>
            </a:pPr>
            <a:r>
              <a:rPr lang="en-US" sz="2600"/>
              <a:t> VCTC buses leave at 11 AM to return to all high schools</a:t>
            </a:r>
            <a:endParaRPr lang="en-US" sz="2600">
              <a:cs typeface="Calibri"/>
            </a:endParaRPr>
          </a:p>
          <a:p>
            <a:pPr marL="0" indent="0">
              <a:lnSpc>
                <a:spcPct val="100000"/>
              </a:lnSpc>
              <a:spcBef>
                <a:spcPts val="0"/>
              </a:spcBef>
              <a:spcAft>
                <a:spcPts val="0"/>
              </a:spcAft>
              <a:buNone/>
            </a:pPr>
            <a:endParaRPr lang="en-US" sz="2800"/>
          </a:p>
        </p:txBody>
      </p:sp>
      <p:pic>
        <p:nvPicPr>
          <p:cNvPr id="5" name="Picture 2">
            <a:extLst>
              <a:ext uri="{FF2B5EF4-FFF2-40B4-BE49-F238E27FC236}">
                <a16:creationId xmlns:a16="http://schemas.microsoft.com/office/drawing/2014/main" id="{8EA6CE3D-A8D6-4C3F-9991-BFDF3FCD150F}"/>
              </a:ext>
            </a:extLst>
          </p:cNvPr>
          <p:cNvPicPr>
            <a:picLocks noChangeAspect="1" noChangeArrowheads="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bwMode="auto">
          <a:xfrm>
            <a:off x="222208" y="1066800"/>
            <a:ext cx="3577760" cy="2683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3029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505200" y="231329"/>
            <a:ext cx="4800600" cy="1028699"/>
          </a:xfrm>
        </p:spPr>
        <p:txBody>
          <a:bodyPr>
            <a:normAutofit/>
          </a:bodyPr>
          <a:lstStyle/>
          <a:p>
            <a:pPr algn="ctr"/>
            <a:r>
              <a:rPr lang="en-US" sz="4800" b="1">
                <a:latin typeface="+mn-lt"/>
              </a:rPr>
              <a:t>Technology</a:t>
            </a:r>
          </a:p>
        </p:txBody>
      </p:sp>
      <p:sp>
        <p:nvSpPr>
          <p:cNvPr id="3" name="Content Placeholder 2"/>
          <p:cNvSpPr>
            <a:spLocks noGrp="1"/>
          </p:cNvSpPr>
          <p:nvPr>
            <p:ph idx="1"/>
          </p:nvPr>
        </p:nvSpPr>
        <p:spPr>
          <a:xfrm>
            <a:off x="3505200" y="1260029"/>
            <a:ext cx="4800600" cy="5366641"/>
          </a:xfrm>
        </p:spPr>
        <p:txBody>
          <a:bodyPr>
            <a:noAutofit/>
          </a:bodyPr>
          <a:lstStyle/>
          <a:p>
            <a:pPr>
              <a:lnSpc>
                <a:spcPct val="100000"/>
              </a:lnSpc>
              <a:spcBef>
                <a:spcPts val="0"/>
              </a:spcBef>
              <a:spcAft>
                <a:spcPts val="0"/>
              </a:spcAft>
            </a:pPr>
            <a:r>
              <a:rPr lang="en-US" sz="2800"/>
              <a:t>Must have home/evening access to the internet</a:t>
            </a:r>
          </a:p>
          <a:p>
            <a:pPr>
              <a:lnSpc>
                <a:spcPct val="100000"/>
              </a:lnSpc>
              <a:spcBef>
                <a:spcPts val="0"/>
              </a:spcBef>
              <a:spcAft>
                <a:spcPts val="0"/>
              </a:spcAft>
            </a:pPr>
            <a:r>
              <a:rPr lang="en-US" sz="2800"/>
              <a:t>SVGS open at 7 AM each school day with wireless access</a:t>
            </a:r>
          </a:p>
          <a:p>
            <a:pPr>
              <a:lnSpc>
                <a:spcPct val="100000"/>
              </a:lnSpc>
              <a:spcBef>
                <a:spcPts val="0"/>
              </a:spcBef>
              <a:spcAft>
                <a:spcPts val="0"/>
              </a:spcAft>
            </a:pPr>
            <a:r>
              <a:rPr lang="en-US" sz="2800"/>
              <a:t>School provided </a:t>
            </a:r>
            <a:r>
              <a:rPr lang="en-US" sz="2800" err="1"/>
              <a:t>chromebooks</a:t>
            </a:r>
            <a:r>
              <a:rPr lang="en-US" sz="2800"/>
              <a:t> work, but do have some limitations </a:t>
            </a:r>
          </a:p>
          <a:p>
            <a:pPr>
              <a:lnSpc>
                <a:spcPct val="100000"/>
              </a:lnSpc>
              <a:spcBef>
                <a:spcPts val="0"/>
              </a:spcBef>
              <a:spcAft>
                <a:spcPts val="0"/>
              </a:spcAft>
            </a:pPr>
            <a:r>
              <a:rPr lang="en-US" sz="2800"/>
              <a:t>Access to Microsoft Office is preferable</a:t>
            </a:r>
          </a:p>
          <a:p>
            <a:pPr>
              <a:lnSpc>
                <a:spcPct val="100000"/>
              </a:lnSpc>
              <a:spcBef>
                <a:spcPts val="0"/>
              </a:spcBef>
              <a:spcAft>
                <a:spcPts val="0"/>
              </a:spcAft>
            </a:pPr>
            <a:r>
              <a:rPr lang="en-US" sz="2800"/>
              <a:t>We do not expect families to purchase a student computer</a:t>
            </a:r>
          </a:p>
          <a:p>
            <a:pPr>
              <a:lnSpc>
                <a:spcPct val="100000"/>
              </a:lnSpc>
              <a:spcBef>
                <a:spcPts val="0"/>
              </a:spcBef>
              <a:spcAft>
                <a:spcPts val="0"/>
              </a:spcAft>
            </a:pPr>
            <a:endParaRPr lang="en-US" sz="2800"/>
          </a:p>
          <a:p>
            <a:pPr marL="0" indent="0">
              <a:lnSpc>
                <a:spcPct val="100000"/>
              </a:lnSpc>
              <a:spcBef>
                <a:spcPts val="0"/>
              </a:spcBef>
              <a:spcAft>
                <a:spcPts val="0"/>
              </a:spcAft>
              <a:buNone/>
            </a:pPr>
            <a:endParaRPr lang="en-US" sz="2800"/>
          </a:p>
        </p:txBody>
      </p:sp>
      <p:pic>
        <p:nvPicPr>
          <p:cNvPr id="5" name="Picture 2">
            <a:extLst>
              <a:ext uri="{FF2B5EF4-FFF2-40B4-BE49-F238E27FC236}">
                <a16:creationId xmlns:a16="http://schemas.microsoft.com/office/drawing/2014/main" id="{8EA6CE3D-A8D6-4C3F-9991-BFDF3FCD150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892" b="11438"/>
          <a:stretch/>
        </p:blipFill>
        <p:spPr bwMode="auto">
          <a:xfrm>
            <a:off x="261367" y="231329"/>
            <a:ext cx="3010256" cy="319767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79" t="-5880" r="-1879" b="23526"/>
          <a:stretch/>
        </p:blipFill>
        <p:spPr bwMode="auto">
          <a:xfrm>
            <a:off x="261367" y="3229625"/>
            <a:ext cx="3095294" cy="3397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643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800100" y="304800"/>
            <a:ext cx="2286000" cy="946241"/>
          </a:xfrm>
        </p:spPr>
        <p:txBody>
          <a:bodyPr>
            <a:normAutofit/>
          </a:bodyPr>
          <a:lstStyle/>
          <a:p>
            <a:pPr algn="ctr"/>
            <a:r>
              <a:rPr lang="en-US" sz="4800" b="1">
                <a:latin typeface="+mn-lt"/>
              </a:rPr>
              <a:t>Fees</a:t>
            </a:r>
          </a:p>
        </p:txBody>
      </p:sp>
      <p:sp>
        <p:nvSpPr>
          <p:cNvPr id="5" name="Content Placeholder 4"/>
          <p:cNvSpPr>
            <a:spLocks noGrp="1"/>
          </p:cNvSpPr>
          <p:nvPr>
            <p:ph idx="1"/>
          </p:nvPr>
        </p:nvSpPr>
        <p:spPr>
          <a:xfrm>
            <a:off x="3886200" y="685800"/>
            <a:ext cx="5105400" cy="6172200"/>
          </a:xfrm>
          <a:ln>
            <a:noFill/>
          </a:ln>
        </p:spPr>
        <p:txBody>
          <a:bodyPr vert="horz" lIns="91440" tIns="45720" rIns="91440" bIns="45720" rtlCol="0" anchor="t">
            <a:noAutofit/>
          </a:bodyPr>
          <a:lstStyle/>
          <a:p>
            <a:r>
              <a:rPr lang="en-US" sz="2800" dirty="0"/>
              <a:t>Studio/Lab/Tech fees ($15)</a:t>
            </a:r>
          </a:p>
          <a:p>
            <a:r>
              <a:rPr lang="en-US" sz="2800" dirty="0"/>
              <a:t>AP classes</a:t>
            </a:r>
          </a:p>
          <a:p>
            <a:pPr lvl="1"/>
            <a:r>
              <a:rPr lang="en-US" sz="2800" dirty="0"/>
              <a:t>$100 per exam invoiced in November</a:t>
            </a:r>
          </a:p>
          <a:p>
            <a:r>
              <a:rPr lang="en-US" sz="2800" dirty="0"/>
              <a:t>Dual Enrollment (DE) classes</a:t>
            </a:r>
          </a:p>
          <a:p>
            <a:pPr lvl="1"/>
            <a:r>
              <a:rPr lang="en-US" sz="2800" dirty="0"/>
              <a:t> Tuition VARIES</a:t>
            </a:r>
          </a:p>
          <a:p>
            <a:pPr lvl="1"/>
            <a:r>
              <a:rPr lang="en-US" sz="2800" dirty="0"/>
              <a:t> See course pre-registration form </a:t>
            </a:r>
          </a:p>
          <a:p>
            <a:pPr lvl="1"/>
            <a:r>
              <a:rPr lang="en-US" sz="2800" dirty="0"/>
              <a:t> Fall tuition invoiced in August </a:t>
            </a:r>
          </a:p>
          <a:p>
            <a:pPr lvl="1"/>
            <a:r>
              <a:rPr lang="en-US" sz="2800" dirty="0"/>
              <a:t> Spring tuition invoiced in January</a:t>
            </a:r>
          </a:p>
          <a:p>
            <a:r>
              <a:rPr lang="en-US" sz="2800" dirty="0"/>
              <a:t>Payment Plans available</a:t>
            </a:r>
          </a:p>
          <a:p>
            <a:r>
              <a:rPr lang="en-US" sz="2800" dirty="0"/>
              <a:t>Limited Financial aid available from PSAC based on need</a:t>
            </a:r>
          </a:p>
        </p:txBody>
      </p:sp>
      <p:pic>
        <p:nvPicPr>
          <p:cNvPr id="3" name="Picture 2">
            <a:extLst>
              <a:ext uri="{FF2B5EF4-FFF2-40B4-BE49-F238E27FC236}">
                <a16:creationId xmlns:a16="http://schemas.microsoft.com/office/drawing/2014/main" id="{EA4D400E-943D-4D13-87D2-D003B391C07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889" t="15536" r="15556"/>
          <a:stretch/>
        </p:blipFill>
        <p:spPr>
          <a:xfrm>
            <a:off x="190500" y="1442854"/>
            <a:ext cx="3505200" cy="5224646"/>
          </a:xfrm>
          <a:prstGeom prst="rect">
            <a:avLst/>
          </a:prstGeom>
        </p:spPr>
      </p:pic>
    </p:spTree>
    <p:extLst>
      <p:ext uri="{BB962C8B-B14F-4D97-AF65-F5344CB8AC3E}">
        <p14:creationId xmlns:p14="http://schemas.microsoft.com/office/powerpoint/2010/main" val="3126354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00200" y="304800"/>
            <a:ext cx="6096000" cy="838200"/>
          </a:xfrm>
        </p:spPr>
        <p:txBody>
          <a:bodyPr>
            <a:normAutofit/>
          </a:bodyPr>
          <a:lstStyle/>
          <a:p>
            <a:pPr algn="ctr"/>
            <a:r>
              <a:rPr lang="en-US" sz="4800" b="1">
                <a:latin typeface="Calibri" panose="020F0502020204030204" pitchFamily="34" charset="0"/>
                <a:cs typeface="Calibri" panose="020F0502020204030204" pitchFamily="34" charset="0"/>
              </a:rPr>
              <a:t>Questions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29" y="1295400"/>
            <a:ext cx="8888371" cy="51816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294</TotalTime>
  <Words>2420</Words>
  <Application>Microsoft Office PowerPoint</Application>
  <PresentationFormat>Letter Paper (8.5x11 in)</PresentationFormat>
  <Paragraphs>370</Paragraphs>
  <Slides>29</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Calibri Light</vt:lpstr>
      <vt:lpstr>Tahoma</vt:lpstr>
      <vt:lpstr>Times New Roman</vt:lpstr>
      <vt:lpstr>Wingdings</vt:lpstr>
      <vt:lpstr>Office Theme</vt:lpstr>
      <vt:lpstr>Welcome to SVGS! </vt:lpstr>
      <vt:lpstr>SVGS “Legacy”</vt:lpstr>
      <vt:lpstr>Expectations of Students</vt:lpstr>
      <vt:lpstr>Expectations of Parents</vt:lpstr>
      <vt:lpstr>Depth and Quality of Work </vt:lpstr>
      <vt:lpstr> Our “Equation for Success”</vt:lpstr>
      <vt:lpstr>PowerPoint Presentation</vt:lpstr>
      <vt:lpstr>PowerPoint Presentation</vt:lpstr>
      <vt:lpstr>Organization</vt:lpstr>
      <vt:lpstr>Time Management</vt:lpstr>
      <vt:lpstr>PowerPoint Presentation</vt:lpstr>
      <vt:lpstr>PowerPoint Presentation</vt:lpstr>
      <vt:lpstr>PowerPoint Presentation</vt:lpstr>
      <vt:lpstr>PowerPoint Presentation</vt:lpstr>
      <vt:lpstr>PowerPoint Presentation</vt:lpstr>
      <vt:lpstr>PowerPoint Presentation</vt:lpstr>
      <vt:lpstr>RESEARCH, TECHNOLOGY, &amp; ENGINEERING</vt:lpstr>
      <vt:lpstr>MATH</vt:lpstr>
      <vt:lpstr>SCIENCE</vt:lpstr>
      <vt:lpstr>A Note about CHEMISTRY</vt:lpstr>
      <vt:lpstr>PowerPoint Presentation</vt:lpstr>
      <vt:lpstr>PowerPoint Presentation</vt:lpstr>
      <vt:lpstr>PowerPoint Presentation</vt:lpstr>
      <vt:lpstr>PowerPoint Presentation</vt:lpstr>
      <vt:lpstr>PowerPoint Presentation</vt:lpstr>
      <vt:lpstr>Transportation</vt:lpstr>
      <vt:lpstr>Technology</vt:lpstr>
      <vt:lpstr>Fees</vt:lpstr>
      <vt:lpstr>PowerPoint Presentation</vt:lpstr>
    </vt:vector>
  </TitlesOfParts>
  <Company>CSVRGS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Central Shenandoah Valley Regional Governor’s School</dc:title>
  <dc:creator>Director</dc:creator>
  <cp:lastModifiedBy>Hull, Brent A.</cp:lastModifiedBy>
  <cp:revision>7</cp:revision>
  <cp:lastPrinted>2014-04-24T21:42:00Z</cp:lastPrinted>
  <dcterms:created xsi:type="dcterms:W3CDTF">1997-12-11T19:09:56Z</dcterms:created>
  <dcterms:modified xsi:type="dcterms:W3CDTF">2023-04-24T12:26:38Z</dcterms:modified>
</cp:coreProperties>
</file>