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1" r:id="rId1"/>
  </p:sldMasterIdLst>
  <p:notesMasterIdLst>
    <p:notesMasterId r:id="rId16"/>
  </p:notesMasterIdLst>
  <p:handoutMasterIdLst>
    <p:handoutMasterId r:id="rId17"/>
  </p:handoutMasterIdLst>
  <p:sldIdLst>
    <p:sldId id="331" r:id="rId2"/>
    <p:sldId id="312" r:id="rId3"/>
    <p:sldId id="470" r:id="rId4"/>
    <p:sldId id="463" r:id="rId5"/>
    <p:sldId id="435" r:id="rId6"/>
    <p:sldId id="459" r:id="rId7"/>
    <p:sldId id="460" r:id="rId8"/>
    <p:sldId id="436" r:id="rId9"/>
    <p:sldId id="467" r:id="rId10"/>
    <p:sldId id="466" r:id="rId11"/>
    <p:sldId id="438" r:id="rId12"/>
    <p:sldId id="471" r:id="rId13"/>
    <p:sldId id="472" r:id="rId14"/>
    <p:sldId id="468" r:id="rId15"/>
  </p:sldIdLst>
  <p:sldSz cx="9144000" cy="6858000" type="letter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009999"/>
    <a:srgbClr val="CC00CC"/>
    <a:srgbClr val="11BAC7"/>
    <a:srgbClr val="BBDFF3"/>
    <a:srgbClr val="B8DDF2"/>
    <a:srgbClr val="88C7EA"/>
    <a:srgbClr val="FF33CC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5" autoAdjust="0"/>
    <p:restoredTop sz="60648" autoAdjust="0"/>
  </p:normalViewPr>
  <p:slideViewPr>
    <p:cSldViewPr>
      <p:cViewPr varScale="1">
        <p:scale>
          <a:sx n="46" d="100"/>
          <a:sy n="46" d="100"/>
        </p:scale>
        <p:origin x="242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475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1698" y="-102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3" cy="475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86" tIns="46494" rIns="92986" bIns="46494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9757" y="0"/>
            <a:ext cx="3043343" cy="475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86" tIns="46494" rIns="92986" bIns="4649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5733"/>
            <a:ext cx="3043343" cy="475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86" tIns="46494" rIns="92986" bIns="46494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9757" y="8865733"/>
            <a:ext cx="3043343" cy="475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86" tIns="46494" rIns="92986" bIns="4649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B4DBFBB1-5079-4026-A59A-03C7444A05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3349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3343" cy="465857"/>
          </a:xfrm>
          <a:prstGeom prst="rect">
            <a:avLst/>
          </a:prstGeom>
        </p:spPr>
        <p:txBody>
          <a:bodyPr vert="horz" lIns="92996" tIns="46499" rIns="92996" bIns="4649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1"/>
            <a:ext cx="3043343" cy="465857"/>
          </a:xfrm>
          <a:prstGeom prst="rect">
            <a:avLst/>
          </a:prstGeom>
        </p:spPr>
        <p:txBody>
          <a:bodyPr vert="horz" lIns="92996" tIns="46499" rIns="92996" bIns="46499" rtlCol="0"/>
          <a:lstStyle>
            <a:lvl1pPr algn="r">
              <a:defRPr sz="1200"/>
            </a:lvl1pPr>
          </a:lstStyle>
          <a:p>
            <a:fld id="{7358BBE1-B450-4D95-81AD-0E9FF44F1DDF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700088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96" tIns="46499" rIns="92996" bIns="4649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2426"/>
            <a:ext cx="5618480" cy="4187889"/>
          </a:xfrm>
          <a:prstGeom prst="rect">
            <a:avLst/>
          </a:prstGeom>
        </p:spPr>
        <p:txBody>
          <a:bodyPr vert="horz" lIns="92996" tIns="46499" rIns="92996" bIns="4649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1638"/>
            <a:ext cx="3043343" cy="465857"/>
          </a:xfrm>
          <a:prstGeom prst="rect">
            <a:avLst/>
          </a:prstGeom>
        </p:spPr>
        <p:txBody>
          <a:bodyPr vert="horz" lIns="92996" tIns="46499" rIns="92996" bIns="4649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1638"/>
            <a:ext cx="3043343" cy="465857"/>
          </a:xfrm>
          <a:prstGeom prst="rect">
            <a:avLst/>
          </a:prstGeom>
        </p:spPr>
        <p:txBody>
          <a:bodyPr vert="horz" lIns="92996" tIns="46499" rIns="92996" bIns="46499" rtlCol="0" anchor="b"/>
          <a:lstStyle>
            <a:lvl1pPr algn="r">
              <a:defRPr sz="1200"/>
            </a:lvl1pPr>
          </a:lstStyle>
          <a:p>
            <a:fld id="{8CC6D27E-E342-4D72-82BD-502015AB2C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406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6D27E-E342-4D72-82BD-502015AB2CF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156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You benefit from being recognized in the community and with colleges as being a governors school student only because of the dedication, commitment, and service of those students before you. </a:t>
            </a:r>
          </a:p>
          <a:p>
            <a:endParaRPr lang="en-US" sz="1800" dirty="0"/>
          </a:p>
          <a:p>
            <a:r>
              <a:rPr lang="en-US" sz="1800" dirty="0"/>
              <a:t>It is your responsibility to continue that legacy!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6D27E-E342-4D72-82BD-502015AB2CF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2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6D27E-E342-4D72-82BD-502015AB2CF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67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1800" dirty="0"/>
              <a:t>As students, you have expectations as valued members of this school.  This includes your responsibilities to Governors School, to your fellow students and most importantly yourself.  </a:t>
            </a:r>
          </a:p>
          <a:p>
            <a:endParaRPr lang="en-US" sz="1800" dirty="0"/>
          </a:p>
          <a:p>
            <a:r>
              <a:rPr lang="en-US" sz="1800" dirty="0"/>
              <a:t>Value</a:t>
            </a:r>
          </a:p>
          <a:p>
            <a:pPr marL="171707" indent="-171707">
              <a:buFont typeface="Arial" panose="020B0604020202020204" pitchFamily="34" charset="0"/>
              <a:buChar char="•"/>
            </a:pPr>
            <a:r>
              <a:rPr lang="en-US" sz="1800" dirty="0"/>
              <a:t>the opportunities and resources you have here to learn and grow</a:t>
            </a:r>
          </a:p>
          <a:p>
            <a:endParaRPr lang="en-US" sz="1800" dirty="0"/>
          </a:p>
          <a:p>
            <a:r>
              <a:rPr lang="en-US" sz="1800" dirty="0"/>
              <a:t>Respect</a:t>
            </a:r>
          </a:p>
          <a:p>
            <a:pPr marL="171707" indent="-171707">
              <a:buFont typeface="Arial" panose="020B0604020202020204" pitchFamily="34" charset="0"/>
              <a:buChar char="•"/>
            </a:pPr>
            <a:r>
              <a:rPr lang="en-US" sz="1800" dirty="0"/>
              <a:t>The accomplishments, talents, and differences of those around you – both students and staff</a:t>
            </a:r>
          </a:p>
          <a:p>
            <a:pPr marL="629593" lvl="1" indent="-171707">
              <a:buFont typeface="Arial" panose="020B0604020202020204" pitchFamily="34" charset="0"/>
              <a:buChar char="•"/>
            </a:pPr>
            <a:r>
              <a:rPr lang="en-US" sz="1800" dirty="0"/>
              <a:t>Being different is interesting – there is nothing inferior or superior about it. </a:t>
            </a:r>
          </a:p>
          <a:p>
            <a:pPr marL="629593" lvl="1" indent="-171707">
              <a:buFont typeface="Arial" panose="020B0604020202020204" pitchFamily="34" charset="0"/>
              <a:buChar char="•"/>
            </a:pPr>
            <a:r>
              <a:rPr lang="en-US" sz="1800" dirty="0"/>
              <a:t>None of you are normal –Everyone has his or her quirks , you will get on each others nerves at times. </a:t>
            </a:r>
          </a:p>
          <a:p>
            <a:endParaRPr lang="en-US" sz="1800" dirty="0"/>
          </a:p>
          <a:p>
            <a:r>
              <a:rPr lang="en-US" sz="1800" dirty="0"/>
              <a:t>Contribute</a:t>
            </a:r>
          </a:p>
          <a:p>
            <a:pPr marL="171707" indent="-171707">
              <a:buFont typeface="Arial" panose="020B0604020202020204" pitchFamily="34" charset="0"/>
              <a:buChar char="•"/>
            </a:pPr>
            <a:r>
              <a:rPr lang="en-US" sz="1800" dirty="0"/>
              <a:t>The learning environment</a:t>
            </a:r>
          </a:p>
          <a:p>
            <a:pPr marL="171707" indent="-171707">
              <a:buFont typeface="Arial" panose="020B0604020202020204" pitchFamily="34" charset="0"/>
              <a:buChar char="•"/>
            </a:pPr>
            <a:r>
              <a:rPr lang="en-US" sz="1800" dirty="0"/>
              <a:t>The classroom experience</a:t>
            </a:r>
          </a:p>
          <a:p>
            <a:pPr marL="171707" indent="-171707" defTabSz="915772"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Group and individual work – </a:t>
            </a:r>
          </a:p>
          <a:p>
            <a:pPr marL="629593" lvl="1" indent="-171707" defTabSz="915772"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Some of you like to work by yourself, some like to work together.  You will do both.  </a:t>
            </a:r>
          </a:p>
          <a:p>
            <a:pPr marL="629593" lvl="1" indent="-171707" defTabSz="915772"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When you work as a group, expect to pull your weight. </a:t>
            </a:r>
          </a:p>
          <a:p>
            <a:endParaRPr lang="en-US" sz="1800" dirty="0"/>
          </a:p>
          <a:p>
            <a:r>
              <a:rPr lang="en-US" sz="1800" dirty="0"/>
              <a:t>Show Responsibility</a:t>
            </a:r>
          </a:p>
          <a:p>
            <a:pPr marL="171707" indent="-171707">
              <a:buFont typeface="Arial" panose="020B0604020202020204" pitchFamily="34" charset="0"/>
              <a:buChar char="•"/>
            </a:pPr>
            <a:r>
              <a:rPr lang="en-US" sz="1800" dirty="0"/>
              <a:t>Attend</a:t>
            </a:r>
          </a:p>
          <a:p>
            <a:pPr marL="171707" indent="-171707">
              <a:buFont typeface="Arial" panose="020B0604020202020204" pitchFamily="34" charset="0"/>
              <a:buChar char="•"/>
            </a:pPr>
            <a:r>
              <a:rPr lang="en-US" sz="1800" dirty="0"/>
              <a:t>Be Prompt</a:t>
            </a:r>
          </a:p>
          <a:p>
            <a:pPr marL="171707" indent="-171707">
              <a:buFont typeface="Arial" panose="020B0604020202020204" pitchFamily="34" charset="0"/>
              <a:buChar char="•"/>
            </a:pPr>
            <a:r>
              <a:rPr lang="en-US" sz="1800" dirty="0"/>
              <a:t>Communicate</a:t>
            </a:r>
          </a:p>
          <a:p>
            <a:pPr marL="629593" lvl="1" indent="-171707">
              <a:buFont typeface="Arial" panose="020B0604020202020204" pitchFamily="34" charset="0"/>
              <a:buChar char="•"/>
            </a:pPr>
            <a:r>
              <a:rPr lang="en-US" sz="1800" dirty="0"/>
              <a:t>Ask for help when needed</a:t>
            </a:r>
          </a:p>
          <a:p>
            <a:pPr marL="629593" lvl="1" indent="-171707">
              <a:buFont typeface="Arial" panose="020B0604020202020204" pitchFamily="34" charset="0"/>
              <a:buChar char="•"/>
            </a:pPr>
            <a:r>
              <a:rPr lang="en-US" sz="1800" dirty="0"/>
              <a:t>Talk with teachers about absences/conflicts</a:t>
            </a:r>
          </a:p>
          <a:p>
            <a:pPr marL="171707" indent="-171707">
              <a:buFont typeface="Arial" panose="020B0604020202020204" pitchFamily="34" charset="0"/>
              <a:buChar char="•"/>
            </a:pPr>
            <a:r>
              <a:rPr lang="en-US" sz="1800" dirty="0"/>
              <a:t>Participate</a:t>
            </a:r>
          </a:p>
          <a:p>
            <a:pPr marL="629593" lvl="1" indent="-171707" defTabSz="915772"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Take responsibility for your own learning.  </a:t>
            </a:r>
          </a:p>
          <a:p>
            <a:pPr marL="629593" lvl="1" indent="-171707">
              <a:buFont typeface="Arial" panose="020B0604020202020204" pitchFamily="34" charset="0"/>
              <a:buChar char="•"/>
            </a:pPr>
            <a:r>
              <a:rPr lang="en-US" sz="1800" dirty="0"/>
              <a:t>You have the power and talent to contribute to discussions and that is what we expect.  </a:t>
            </a:r>
          </a:p>
          <a:p>
            <a:pPr marL="629593" lvl="1" indent="-171707">
              <a:buFont typeface="Arial" panose="020B0604020202020204" pitchFamily="34" charset="0"/>
              <a:buChar char="•"/>
            </a:pPr>
            <a:r>
              <a:rPr lang="en-US" sz="1800" dirty="0"/>
              <a:t>Be responsible to yourself by respecting and trusting your abilities. You would not be here if we didn’t see that in you.</a:t>
            </a:r>
          </a:p>
          <a:p>
            <a:r>
              <a:rPr lang="en-US" sz="1800" dirty="0"/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6D27E-E342-4D72-82BD-502015AB2CF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440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 SVGS follows Augusta County Schools Academic Calendar</a:t>
            </a:r>
          </a:p>
          <a:p>
            <a:pPr lvl="1"/>
            <a:r>
              <a:rPr lang="en-US" sz="1800" dirty="0"/>
              <a:t>No School Days</a:t>
            </a:r>
          </a:p>
          <a:p>
            <a:pPr lvl="1"/>
            <a:r>
              <a:rPr lang="en-US" sz="1800" dirty="0"/>
              <a:t>Weather Cancellations and Delays – posted on website ASAP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 Daily - Homeroom called at 7:38 &amp; begins at 7:40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 Students are dismissed on a “rolling schedule” depending on home high school starting at 10:52 AM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6D27E-E342-4D72-82BD-502015AB2CF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70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Lecture Schedule – All 4 blocks meet </a:t>
            </a:r>
          </a:p>
          <a:p>
            <a:r>
              <a:rPr lang="en-US" sz="1800" dirty="0"/>
              <a:t>For first year students that means 3 classes and IWT (Independent Work Time)</a:t>
            </a:r>
          </a:p>
          <a:p>
            <a:r>
              <a:rPr lang="en-US" sz="1800" dirty="0"/>
              <a:t>Monday, Tuesday, Friday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6D27E-E342-4D72-82BD-502015AB2CF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209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Lab Days – Extended Blocks</a:t>
            </a:r>
          </a:p>
          <a:p>
            <a:r>
              <a:rPr lang="en-US" sz="1800" dirty="0"/>
              <a:t>Wednesday and Thursday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6D27E-E342-4D72-82BD-502015AB2CF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8523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Transportation</a:t>
            </a:r>
          </a:p>
          <a:p>
            <a:endParaRPr lang="en-US" sz="1800" dirty="0"/>
          </a:p>
          <a:p>
            <a:r>
              <a:rPr lang="en-US" sz="1800" dirty="0"/>
              <a:t>DRIVING: </a:t>
            </a:r>
          </a:p>
          <a:p>
            <a:r>
              <a:rPr lang="en-US" sz="1800" dirty="0"/>
              <a:t>MUST have a signed permission form AND parking permit </a:t>
            </a:r>
          </a:p>
          <a:p>
            <a:endParaRPr lang="en-US" sz="1800" dirty="0"/>
          </a:p>
          <a:p>
            <a:r>
              <a:rPr lang="en-US" sz="1800" dirty="0"/>
              <a:t>RIDING:</a:t>
            </a:r>
          </a:p>
          <a:p>
            <a:r>
              <a:rPr lang="en-US" sz="1800" dirty="0"/>
              <a:t>Must have a signed permission form ride with another driver</a:t>
            </a:r>
          </a:p>
          <a:p>
            <a:endParaRPr lang="en-US" sz="1800" dirty="0"/>
          </a:p>
          <a:p>
            <a:r>
              <a:rPr lang="en-US" sz="1800" dirty="0"/>
              <a:t>DROP OFF: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 Drop off in the morning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 Ride VCTC bus back to home HS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 VCTC buses leave at 11 AM to return to all high schools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6D27E-E342-4D72-82BD-502015AB2CF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2539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Parking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6D27E-E342-4D72-82BD-502015AB2CF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9120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Technology:</a:t>
            </a:r>
          </a:p>
          <a:p>
            <a:endParaRPr lang="en-US" sz="1800" dirty="0"/>
          </a:p>
          <a:p>
            <a:r>
              <a:rPr lang="en-US" sz="1800" dirty="0"/>
              <a:t>Must have home/evening access to the internet</a:t>
            </a:r>
          </a:p>
          <a:p>
            <a:r>
              <a:rPr lang="en-US" sz="1800" dirty="0"/>
              <a:t>SVGS open at 7 AM each school day with wireless access</a:t>
            </a:r>
          </a:p>
          <a:p>
            <a:r>
              <a:rPr lang="en-US" sz="1800" dirty="0"/>
              <a:t>School provided </a:t>
            </a:r>
            <a:r>
              <a:rPr lang="en-US" sz="1800" dirty="0" err="1"/>
              <a:t>chromebooks</a:t>
            </a:r>
            <a:r>
              <a:rPr lang="en-US" sz="1800" dirty="0"/>
              <a:t> work but do have some limitations </a:t>
            </a:r>
          </a:p>
          <a:p>
            <a:r>
              <a:rPr lang="en-US" sz="1800" dirty="0"/>
              <a:t>Access to Microsoft Office is preferable</a:t>
            </a:r>
          </a:p>
          <a:p>
            <a:r>
              <a:rPr lang="en-US" sz="1800" dirty="0"/>
              <a:t>Do not expect families to purchase a student computer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6D27E-E342-4D72-82BD-502015AB2CF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5982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Fees</a:t>
            </a:r>
          </a:p>
          <a:p>
            <a:endParaRPr lang="en-US" sz="1800" dirty="0"/>
          </a:p>
          <a:p>
            <a:r>
              <a:rPr lang="en-US" sz="1800" dirty="0"/>
              <a:t>AP classes</a:t>
            </a:r>
          </a:p>
          <a:p>
            <a:pPr lvl="1"/>
            <a:r>
              <a:rPr lang="en-US" sz="1800" dirty="0"/>
              <a:t>$100 per exam invoiced in November</a:t>
            </a:r>
          </a:p>
          <a:p>
            <a:r>
              <a:rPr lang="en-US" sz="1800" dirty="0"/>
              <a:t>Dual Enrollment (DE) classes</a:t>
            </a:r>
          </a:p>
          <a:p>
            <a:pPr lvl="1"/>
            <a:r>
              <a:rPr lang="en-US" sz="1800" dirty="0"/>
              <a:t> Tuition Varies based on number of credits</a:t>
            </a:r>
          </a:p>
          <a:p>
            <a:r>
              <a:rPr lang="en-US" sz="1800" dirty="0"/>
              <a:t>Payment Plans available</a:t>
            </a:r>
          </a:p>
          <a:p>
            <a:r>
              <a:rPr lang="en-US" sz="1800" dirty="0"/>
              <a:t>Limited Financial aid available from PSAC based on need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6D27E-E342-4D72-82BD-502015AB2CF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0978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6D27E-E342-4D72-82BD-502015AB2CF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501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6D27E-E342-4D72-82BD-502015AB2CF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8891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6D27E-E342-4D72-82BD-502015AB2CF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259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E4416-AE24-4633-B678-92BD805276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303F2C-7CCF-4321-A096-D83FBA1F6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7B8C38-26B4-49A9-98AA-DC008AA45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pPr/>
              <a:t>8/5/2024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03558-FE72-46BD-A6B7-003C511E4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470154-459A-46C4-882E-EC57AC588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565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04000-1212-4AB1-95C8-B16C6E798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167F2-43E6-4E5A-91F0-76C171E34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45832-8B08-440D-A31B-8F918A43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pPr/>
              <a:t>8/5/2024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F89B4-E9E3-491F-A5B6-E8D59FAB1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0D470-3C8E-47F0-878E-257C16A93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180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4A045-7146-4822-9355-2F036F815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D267CC-8FE1-4093-9BCB-F05B10421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41643-010E-4A7B-811C-CCD84230C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pPr/>
              <a:t>8/5/2024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A658C-9380-41B3-A54A-86412FC2B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117B7-10BA-4B7A-BB99-5613CF32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754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B9FAE-2ED9-4B21-BE65-46575BFFD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BAB2-E835-4C61-BE2E-8947AEDD3D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EF47D-7F47-412E-821A-E1C5281C61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AA9968-D3B2-433B-B21F-6B9392690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pPr/>
              <a:t>8/5/2024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5EFB45-A4EB-4AEB-9521-B2E4F8D22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E293E1-86E3-4BD5-9C43-35FB0F9B8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037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0A0D4-E184-487A-BDB4-56BD1A19C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EE7CC1-7368-477A-A19B-4960442EF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022E4A-85B9-43FC-8184-B0BD8B899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00545E-7029-4CC4-AB7F-1065D79E83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B35824-9753-4CC8-B02D-D4DF38243A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6B329C-D124-4FCB-9F87-931BB8D1E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pPr/>
              <a:t>8/5/2024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3EA779-AC81-4E55-BCE9-FC2A1818B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9F3F54-3018-421A-9292-1B3624642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068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981E9-8D05-4BF8-9E2E-3F0105671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9CDC9D-BB25-43F1-928A-7E28843E7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pPr/>
              <a:t>8/5/2024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D9FD6C-0F37-4F7C-B5CB-1F0E9B017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B8A6B3-49D6-4609-9C4F-E227314F4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684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69F005-73CD-46BD-A227-4385B39E1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pPr/>
              <a:t>8/5/2024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45E7AA-DE3F-418B-9015-6D623F7EB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37FB2-F4A3-4E50-9069-ADADF566A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342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7E2C9-CD70-4D7E-ABBF-9E86FE9B5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F3403-3521-4122-BC6C-E3920D6AD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2BF9E-750B-4387-A74A-E88AD12118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76ABF4-303A-4696-AFB4-5532DD2B1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pPr/>
              <a:t>8/5/2024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BFA769-7C46-41E3-90DF-192AFB71E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22754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354A3E-BEAB-4D20-BC26-5E8DABEF3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rgbClr val="422754"/>
                </a:solidFill>
              </a:rPr>
              <a:pPr/>
              <a:t>‹#›</a:t>
            </a:fld>
            <a:endParaRPr lang="en-US" dirty="0">
              <a:solidFill>
                <a:srgbClr val="4227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164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9A67A-711D-4B9F-81EF-3401CD356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7EEA6A-1947-4C83-8CEF-4EA772CCEF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3D5C0-3FA3-4063-B398-3CEDDBE97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1CABF1-540B-4ED5-B5B4-F9B81A7B0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pPr/>
              <a:t>8/5/2024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466C29-2A0C-40E9-BBB5-4E836E298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6C9D4D-713A-4D4F-A79D-308CC942F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195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1B528-3140-4016-BA73-B4584E62C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3289DD-39B9-4E8D-BB64-91057BE58E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7174F-C251-4372-BFCF-7018C7F61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pPr/>
              <a:t>8/5/2024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C258C-129B-4FCD-B32C-29782DBBB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50D04-7911-41EC-9FDD-8B136ABAD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782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62A910-F07E-4A8B-B530-5B98095775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12921E-8A4B-4F1D-9571-85EB08275C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ED146-70E5-4694-8319-06BDC4BDB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pPr/>
              <a:t>8/5/2024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6BCC6-663D-496B-B403-B8B783EE7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49EB1-FDC4-4C42-BCBD-F7FC78AE9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673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52CF46-2E5D-4D5A-9023-B47CDD7EB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EB80D9-F5C2-4F8C-AE7D-0E7E417140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8FF9B-C070-497D-9423-F5F4810A05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98624D31-43A5-475A-80CF-332C9F6DCF35}" type="datetimeFigureOut">
              <a:rPr lang="en-US" smtClean="0">
                <a:latin typeface="Calibri" panose="020F0502020204030204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8/5/2024</a:t>
            </a:fld>
            <a:endParaRPr lang="en-US" dirty="0">
              <a:latin typeface="Calibri" panose="020F0502020204030204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F83A6-FFE3-4FE1-A24C-BA41F264D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Calibri" panose="020F0502020204030204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D4D81A-E5B9-46F4-B66D-F6F3F73180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4FAB73BC-B049-4115-A692-8D63A059BFB8}" type="slidenum">
              <a:rPr lang="en-US" smtClean="0">
                <a:latin typeface="Calibri" panose="020F0502020204030204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14915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ikist.com/free-photo-xkpsj" TargetMode="External"/><Relationship Id="rId5" Type="http://schemas.openxmlformats.org/officeDocument/2006/relationships/image" Target="../media/image3.jpg"/><Relationship Id="rId4" Type="http://schemas.openxmlformats.org/officeDocument/2006/relationships/hyperlink" Target="https://pixnio.com/media/underneath-big-tree-tall-woo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arkbialczak.com/2018/07/06/a-new-spot-to-watch-the-ballpark-fireworks-works-out-glowingly/" TargetMode="External"/><Relationship Id="rId5" Type="http://schemas.openxmlformats.org/officeDocument/2006/relationships/image" Target="../media/image8.jpeg"/><Relationship Id="rId4" Type="http://schemas.openxmlformats.org/officeDocument/2006/relationships/hyperlink" Target="http://cronkitenewsonline.com/2014/02/eager-to-get-seat-belts-on-students-senator-drove-a-school-bu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nio.com/nature-landscapes/sky/sky-cloud-weather-cloud-atmosphere-heaven-sun-stratosphere-sunlight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s://www.goodfreephotos.com/egypt/giza/full-view-of-the-pyramids-in-giza-egypt.jpg.php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oanaradu.com/romania-investeste-sfarsit-inteligent-promovarea-turismului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ixabay.com/en/question-mark-question-mark-symbol-1084522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533400" y="2743200"/>
            <a:ext cx="8001000" cy="3200400"/>
          </a:xfrm>
        </p:spPr>
        <p:txBody>
          <a:bodyPr>
            <a:no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10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Welcome to SVGS!</a:t>
            </a:r>
            <a:endParaRPr lang="en-US" sz="10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08" y="304800"/>
            <a:ext cx="3072384" cy="21549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346753" y="0"/>
            <a:ext cx="6450494" cy="933842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+mn-lt"/>
              </a:rPr>
              <a:t>SVGS </a:t>
            </a:r>
            <a:r>
              <a:rPr lang="en-US" sz="4800" b="1" i="1" dirty="0">
                <a:solidFill>
                  <a:schemeClr val="tx1"/>
                </a:solidFill>
                <a:latin typeface="+mn-lt"/>
              </a:rPr>
              <a:t>“Legacy”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idx="1"/>
          </p:nvPr>
        </p:nvSpPr>
        <p:spPr>
          <a:xfrm>
            <a:off x="288469" y="1143000"/>
            <a:ext cx="8588831" cy="933842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Clr>
                <a:schemeClr val="tx1"/>
              </a:buClr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As an SVGS student, you will benefit because of the dedication, commitment, and service of those before you.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99876" y="2443842"/>
            <a:ext cx="5382143" cy="40386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EEFADDC-6882-4380-AF7F-F83465BFA1D6}"/>
              </a:ext>
            </a:extLst>
          </p:cNvPr>
          <p:cNvSpPr/>
          <p:nvPr/>
        </p:nvSpPr>
        <p:spPr>
          <a:xfrm>
            <a:off x="5731328" y="2286000"/>
            <a:ext cx="3349265" cy="1490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Clr>
                <a:schemeClr val="tx1"/>
              </a:buClr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It is your responsibility to continue that legacy.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246A26-E548-4EFD-8911-16E41CA3C7B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32310" t="-1311" r="12068" b="1311"/>
          <a:stretch/>
        </p:blipFill>
        <p:spPr>
          <a:xfrm>
            <a:off x="5730931" y="3918798"/>
            <a:ext cx="3213193" cy="25636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571500" y="2971800"/>
            <a:ext cx="8001000" cy="3810000"/>
          </a:xfrm>
        </p:spPr>
        <p:txBody>
          <a:bodyPr>
            <a:normAutofit fontScale="90000"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87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SVGS Question and Answer Session</a:t>
            </a:r>
            <a:br>
              <a:rPr lang="en-US" sz="440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808" y="304800"/>
            <a:ext cx="3072384" cy="215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269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5561"/>
            <a:ext cx="6450494" cy="933842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+mn-lt"/>
              </a:rPr>
              <a:t>Expectations of Students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idx="1"/>
          </p:nvPr>
        </p:nvSpPr>
        <p:spPr>
          <a:xfrm>
            <a:off x="288470" y="1066800"/>
            <a:ext cx="4588329" cy="57912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1200" dirty="0"/>
              <a:t> </a:t>
            </a:r>
            <a:r>
              <a:rPr lang="en-US" sz="11200" dirty="0">
                <a:solidFill>
                  <a:schemeClr val="tx1"/>
                </a:solidFill>
              </a:rPr>
              <a:t>Value Opportunities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1200" dirty="0">
                <a:solidFill>
                  <a:schemeClr val="tx1"/>
                </a:solidFill>
              </a:rPr>
              <a:t> Respect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sz="11200" dirty="0">
                <a:solidFill>
                  <a:schemeClr val="tx1"/>
                </a:solidFill>
              </a:rPr>
              <a:t>Accomplishments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sz="11200" dirty="0">
                <a:solidFill>
                  <a:schemeClr val="tx1"/>
                </a:solidFill>
              </a:rPr>
              <a:t>Talents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sz="11200" dirty="0">
                <a:solidFill>
                  <a:schemeClr val="tx1"/>
                </a:solidFill>
              </a:rPr>
              <a:t>Differences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1200" dirty="0">
                <a:solidFill>
                  <a:schemeClr val="tx1"/>
                </a:solidFill>
              </a:rPr>
              <a:t> Contribute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sz="11200" dirty="0">
                <a:solidFill>
                  <a:schemeClr val="tx1"/>
                </a:solidFill>
              </a:rPr>
              <a:t> Learning environment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sz="11200" dirty="0">
                <a:solidFill>
                  <a:schemeClr val="tx1"/>
                </a:solidFill>
              </a:rPr>
              <a:t> Group &amp; individual work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1200" dirty="0">
                <a:solidFill>
                  <a:schemeClr val="tx1"/>
                </a:solidFill>
              </a:rPr>
              <a:t> Show Responsibility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sz="11200" dirty="0">
                <a:solidFill>
                  <a:schemeClr val="tx1"/>
                </a:solidFill>
              </a:rPr>
              <a:t>Attendance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sz="11200" dirty="0">
                <a:solidFill>
                  <a:schemeClr val="tx1"/>
                </a:solidFill>
              </a:rPr>
              <a:t>Promptness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sz="11200" dirty="0">
                <a:solidFill>
                  <a:schemeClr val="tx1"/>
                </a:solidFill>
              </a:rPr>
              <a:t>Communication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sz="11200" dirty="0">
                <a:solidFill>
                  <a:schemeClr val="tx1"/>
                </a:solidFill>
              </a:rPr>
              <a:t>Participation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sz="2800" dirty="0"/>
          </a:p>
          <a:p>
            <a:endParaRPr lang="en-US" sz="2400" i="1" dirty="0"/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688" y="3410432"/>
            <a:ext cx="2555325" cy="34120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894" y="39764"/>
            <a:ext cx="2454728" cy="327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29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4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4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4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4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4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4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4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4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4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4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4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4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4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4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4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4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4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4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34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4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4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4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4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4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3093943"/>
            <a:ext cx="8991600" cy="3611657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600" dirty="0"/>
              <a:t> SVGS follows Augusta County Schools Academic Calendar</a:t>
            </a:r>
          </a:p>
          <a:p>
            <a:pPr lvl="1"/>
            <a:r>
              <a:rPr lang="en-US" sz="2600" dirty="0"/>
              <a:t>No School Days</a:t>
            </a:r>
          </a:p>
          <a:p>
            <a:pPr lvl="1"/>
            <a:r>
              <a:rPr lang="en-US" sz="2600" dirty="0"/>
              <a:t>Weather Cancellations and Delays – posted on SVGS website ASAP</a:t>
            </a:r>
          </a:p>
          <a:p>
            <a:pPr lvl="1"/>
            <a:r>
              <a:rPr lang="en-US" sz="2600" dirty="0"/>
              <a:t>2 Hour Delay is 1 hour 50 minutes at SVGS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/>
              <a:t> Daily - Homeroom called at 7:38 &amp; begins at 7:40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/>
              <a:t> Students dismissed on a “rolling schedule” based on home high school starting at 10:52 AM </a:t>
            </a:r>
          </a:p>
          <a:p>
            <a:pPr lvl="1"/>
            <a:r>
              <a:rPr lang="en-US" sz="2600" dirty="0"/>
              <a:t>Benefits all students’ safety</a:t>
            </a:r>
          </a:p>
          <a:p>
            <a:pPr lvl="1"/>
            <a:r>
              <a:rPr lang="en-US" sz="2600" dirty="0"/>
              <a:t>Only leave after dismissed</a:t>
            </a:r>
          </a:p>
          <a:p>
            <a:pPr lvl="1"/>
            <a:r>
              <a:rPr lang="en-US" sz="2600" dirty="0"/>
              <a:t>Avoid courtyard unless waiting on a bus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3074" name="Picture 2" descr="Image result for daily schedu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85" y="374555"/>
            <a:ext cx="8261430" cy="271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6096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53642"/>
              </p:ext>
            </p:extLst>
          </p:nvPr>
        </p:nvGraphicFramePr>
        <p:xfrm>
          <a:off x="685799" y="1295400"/>
          <a:ext cx="7772399" cy="4826945"/>
        </p:xfrm>
        <a:graphic>
          <a:graphicData uri="http://schemas.openxmlformats.org/drawingml/2006/table">
            <a:tbl>
              <a:tblPr/>
              <a:tblGrid>
                <a:gridCol w="1090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4537">
                  <a:extLst>
                    <a:ext uri="{9D8B030D-6E8A-4147-A177-3AD203B41FA5}">
                      <a16:colId xmlns:a16="http://schemas.microsoft.com/office/drawing/2014/main" val="2251445609"/>
                    </a:ext>
                  </a:extLst>
                </a:gridCol>
                <a:gridCol w="26669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0887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FFFFFF"/>
                          </a:solidFill>
                          <a:latin typeface="+mn-lt"/>
                          <a:ea typeface="Calibri"/>
                          <a:cs typeface="Times New Roman"/>
                        </a:rPr>
                        <a:t>Typical First-Year Student Lecture Schedule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3 Classes plus IWT 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26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26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+mn-lt"/>
                          <a:ea typeface="Calibri"/>
                          <a:cs typeface="Times New Roman"/>
                        </a:rPr>
                        <a:t>7:40 </a:t>
                      </a: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SVGS – Block 1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Yearlong Classes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26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+mn-lt"/>
                          <a:ea typeface="Calibri"/>
                          <a:cs typeface="Times New Roman"/>
                        </a:rPr>
                        <a:t>8:30</a:t>
                      </a: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SVGS – Block 2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At SVGS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26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+mn-lt"/>
                          <a:ea typeface="Calibri"/>
                          <a:cs typeface="Times New Roman"/>
                        </a:rPr>
                        <a:t>9:18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+mn-lt"/>
                          <a:ea typeface="Calibri"/>
                          <a:cs typeface="Times New Roman"/>
                        </a:rPr>
                        <a:t>10:06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+mn-lt"/>
                          <a:ea typeface="Calibri"/>
                          <a:cs typeface="Times New Roman"/>
                        </a:rPr>
                        <a:t>10:52</a:t>
                      </a: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SVGS – Block 3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SVGS – Block 4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Return to Home HS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4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+mn-lt"/>
                          <a:ea typeface="Calibri"/>
                          <a:cs typeface="Times New Roman"/>
                        </a:rPr>
                        <a:t>11:15- </a:t>
                      </a: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Home HS 3</a:t>
                      </a:r>
                      <a:r>
                        <a:rPr lang="en-US" sz="2800" baseline="30000" dirty="0">
                          <a:latin typeface="+mn-lt"/>
                          <a:ea typeface="Calibri"/>
                          <a:cs typeface="Times New Roman"/>
                        </a:rPr>
                        <a:t>rd</a:t>
                      </a: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 Block/Lunch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226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+mn-lt"/>
                          <a:ea typeface="Calibri"/>
                          <a:cs typeface="Times New Roman"/>
                        </a:rPr>
                        <a:t>3:15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Home HS 4</a:t>
                      </a:r>
                      <a:r>
                        <a:rPr lang="en-US" sz="2800" baseline="30000" dirty="0">
                          <a:latin typeface="+mn-lt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  Block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8CD596A-3100-4930-A886-1FBDC9C17D93}"/>
              </a:ext>
            </a:extLst>
          </p:cNvPr>
          <p:cNvSpPr txBox="1"/>
          <p:nvPr/>
        </p:nvSpPr>
        <p:spPr>
          <a:xfrm>
            <a:off x="228599" y="159603"/>
            <a:ext cx="8686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Monday, Tuesday, &amp; Friday</a:t>
            </a:r>
          </a:p>
        </p:txBody>
      </p:sp>
    </p:spTree>
    <p:extLst>
      <p:ext uri="{BB962C8B-B14F-4D97-AF65-F5344CB8AC3E}">
        <p14:creationId xmlns:p14="http://schemas.microsoft.com/office/powerpoint/2010/main" val="3641368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7085920"/>
              </p:ext>
            </p:extLst>
          </p:nvPr>
        </p:nvGraphicFramePr>
        <p:xfrm>
          <a:off x="0" y="1447800"/>
          <a:ext cx="9144000" cy="449580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35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8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10975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FFFFFF"/>
                          </a:solidFill>
                          <a:latin typeface="+mn-lt"/>
                          <a:ea typeface="Calibri"/>
                          <a:cs typeface="Times New Roman"/>
                        </a:rPr>
                        <a:t>Typical First-Year Student Lab Schedule</a:t>
                      </a: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3 Classes plus IWT 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5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+mn-lt"/>
                          <a:ea typeface="Calibri"/>
                          <a:cs typeface="Times New Roman"/>
                        </a:rPr>
                        <a:t>Wednesday</a:t>
                      </a: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>
                          <a:latin typeface="+mn-lt"/>
                          <a:ea typeface="Calibri"/>
                          <a:cs typeface="Times New Roman"/>
                        </a:rPr>
                        <a:t>Thursday</a:t>
                      </a:r>
                      <a:endParaRPr lang="en-US"/>
                    </a:p>
                  </a:txBody>
                  <a:tcPr marL="51435" marR="51435" marT="0" marB="0">
                    <a:lnL>
                      <a:noFill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5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+mn-lt"/>
                          <a:ea typeface="Calibri"/>
                          <a:cs typeface="Times New Roman"/>
                        </a:rPr>
                        <a:t>7:40 </a:t>
                      </a: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SVGS – Block 1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>
                          <a:latin typeface="+mn-lt"/>
                          <a:ea typeface="Calibri"/>
                          <a:cs typeface="Times New Roman"/>
                        </a:rPr>
                        <a:t>SVGS – Block 3</a:t>
                      </a:r>
                      <a:endParaRPr lang="en-US"/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09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+mn-lt"/>
                          <a:ea typeface="Calibri"/>
                          <a:cs typeface="Times New Roman"/>
                        </a:rPr>
                        <a:t>9:18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+mn-lt"/>
                          <a:ea typeface="Calibri"/>
                          <a:cs typeface="Times New Roman"/>
                        </a:rPr>
                        <a:t>10:52</a:t>
                      </a: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SVGS – Block 2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Return to Home HS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SVGS – Block 4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Return to Home HS</a:t>
                      </a:r>
                      <a:endParaRPr lang="en-US" dirty="0"/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32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+mn-lt"/>
                          <a:ea typeface="Calibri"/>
                          <a:cs typeface="Times New Roman"/>
                        </a:rPr>
                        <a:t>11:15 -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Home HS 3</a:t>
                      </a:r>
                      <a:r>
                        <a:rPr lang="en-US" sz="2800" baseline="30000" dirty="0">
                          <a:latin typeface="+mn-lt"/>
                          <a:ea typeface="Calibri"/>
                          <a:cs typeface="Times New Roman"/>
                        </a:rPr>
                        <a:t>rd</a:t>
                      </a: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 Block/Lunch</a:t>
                      </a: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Home HS 3</a:t>
                      </a:r>
                      <a:r>
                        <a:rPr lang="en-US" sz="2800" baseline="30000" dirty="0">
                          <a:latin typeface="+mn-lt"/>
                          <a:ea typeface="Calibri"/>
                          <a:cs typeface="Times New Roman"/>
                        </a:rPr>
                        <a:t>rd</a:t>
                      </a: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 Block/Lunch</a:t>
                      </a:r>
                    </a:p>
                  </a:txBody>
                  <a:tcPr marL="51435" marR="51435" marT="0" marB="0">
                    <a:lnL>
                      <a:noFill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35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+mn-lt"/>
                          <a:ea typeface="Calibri"/>
                          <a:cs typeface="Times New Roman"/>
                        </a:rPr>
                        <a:t>3:15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Home HS 4</a:t>
                      </a:r>
                      <a:r>
                        <a:rPr lang="en-US" sz="2800" baseline="30000" dirty="0">
                          <a:latin typeface="+mn-lt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 Block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Home HS 4</a:t>
                      </a:r>
                      <a:r>
                        <a:rPr lang="en-US" sz="2800" baseline="30000" dirty="0">
                          <a:latin typeface="+mn-lt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2800" dirty="0">
                          <a:latin typeface="+mn-lt"/>
                          <a:ea typeface="Calibri"/>
                          <a:cs typeface="Times New Roman"/>
                        </a:rPr>
                        <a:t> Block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9149C8F-BE95-4AE0-9FE8-A8D448734297}"/>
              </a:ext>
            </a:extLst>
          </p:cNvPr>
          <p:cNvSpPr txBox="1"/>
          <p:nvPr/>
        </p:nvSpPr>
        <p:spPr>
          <a:xfrm>
            <a:off x="228599" y="304800"/>
            <a:ext cx="8686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Wednesday &amp; Thursday</a:t>
            </a:r>
          </a:p>
        </p:txBody>
      </p:sp>
    </p:spTree>
    <p:extLst>
      <p:ext uri="{BB962C8B-B14F-4D97-AF65-F5344CB8AC3E}">
        <p14:creationId xmlns:p14="http://schemas.microsoft.com/office/powerpoint/2010/main" val="1991856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 bwMode="auto">
          <a:xfrm>
            <a:off x="222208" y="4114800"/>
            <a:ext cx="3577760" cy="238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021" y="38101"/>
            <a:ext cx="8574179" cy="876299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+mn-lt"/>
              </a:rPr>
              <a:t>Transportation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2782" y="914401"/>
            <a:ext cx="5301218" cy="558676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dirty="0"/>
              <a:t>DRIVING: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dirty="0"/>
              <a:t>MUST have signed permission form and parking pass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7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dirty="0"/>
              <a:t>RIDING: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dirty="0"/>
              <a:t>Must have a signed permission form to ride with another student driver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7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dirty="0"/>
              <a:t>DROP OFF: 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700" dirty="0"/>
              <a:t> Drop off in the morning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700" dirty="0"/>
              <a:t> Ride VCTC bus back to home HS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700" dirty="0"/>
              <a:t> VCTC buses leave at 11 AM to return to all high schools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EA6CE3D-A8D6-4C3F-9991-BFDF3FCD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 bwMode="auto">
          <a:xfrm>
            <a:off x="222208" y="1066800"/>
            <a:ext cx="3577760" cy="268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029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 bwMode="auto">
          <a:xfrm>
            <a:off x="222208" y="4452556"/>
            <a:ext cx="3577760" cy="2024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021" y="38101"/>
            <a:ext cx="8574179" cy="876299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+mn-lt"/>
              </a:rPr>
              <a:t>Parking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2782" y="914400"/>
            <a:ext cx="5168504" cy="590549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/>
              <a:t>HEAVEN: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Lot closest to SVGS classrooms – nearest to Wilson Elementary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Fills early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Full row next to building sidewalk reserved for staff and SVGS guests – not students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/>
              <a:t>EGYPT: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Lot on far side of the building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dirty="0"/>
              <a:t>Full row next to building sidewalk reserved for staff and SVGS guests – not students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EA6CE3D-A8D6-4C3F-9991-BFDF3FCD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/>
        </p:blipFill>
        <p:spPr bwMode="auto">
          <a:xfrm>
            <a:off x="222208" y="1210646"/>
            <a:ext cx="3577760" cy="2395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665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31329"/>
            <a:ext cx="4800600" cy="1028699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+mn-lt"/>
              </a:rPr>
              <a:t>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0" y="1260029"/>
            <a:ext cx="4800600" cy="536664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/>
              <a:t>Must have home/evening access to the internet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/>
              <a:t>SVGS open at 7 AM each school day with wireless access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/>
              <a:t>School provided </a:t>
            </a:r>
            <a:r>
              <a:rPr lang="en-US" sz="2800" dirty="0" err="1"/>
              <a:t>chromebooks</a:t>
            </a:r>
            <a:r>
              <a:rPr lang="en-US" sz="2800" dirty="0"/>
              <a:t> work but do have some limitations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/>
              <a:t>Access to Microsoft Office is preferable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/>
              <a:t>Do not expect families to purchase a student computer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EA6CE3D-A8D6-4C3F-9991-BFDF3FCD15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2" b="11438"/>
          <a:stretch/>
        </p:blipFill>
        <p:spPr bwMode="auto">
          <a:xfrm>
            <a:off x="261367" y="231329"/>
            <a:ext cx="3010256" cy="319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" t="-5880" r="-1879" b="23526"/>
          <a:stretch/>
        </p:blipFill>
        <p:spPr bwMode="auto">
          <a:xfrm>
            <a:off x="261367" y="3229625"/>
            <a:ext cx="3095294" cy="3397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643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00100" y="304800"/>
            <a:ext cx="2286000" cy="946241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+mn-lt"/>
              </a:rPr>
              <a:t>Fees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86200" y="1143000"/>
            <a:ext cx="5105400" cy="5715000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3200" dirty="0"/>
              <a:t>AP Exam Fees and DE Credit Tuition</a:t>
            </a:r>
          </a:p>
          <a:p>
            <a:r>
              <a:rPr lang="en-US" sz="3200" dirty="0"/>
              <a:t>Invoices were sent home.</a:t>
            </a:r>
          </a:p>
          <a:p>
            <a:r>
              <a:rPr lang="en-US" sz="3200" dirty="0"/>
              <a:t>Make payments in the SVGS office</a:t>
            </a:r>
          </a:p>
          <a:p>
            <a:r>
              <a:rPr lang="en-US" sz="3200" dirty="0"/>
              <a:t>Payment Plans available</a:t>
            </a:r>
          </a:p>
          <a:p>
            <a:r>
              <a:rPr lang="en-US" sz="3200" dirty="0"/>
              <a:t>Limited Financial aid available from PSAC based on need</a:t>
            </a:r>
          </a:p>
          <a:p>
            <a:r>
              <a:rPr lang="en-US" sz="3200" dirty="0"/>
              <a:t>Schedules are complete – no schedule changes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4D400E-943D-4D13-87D2-D003B391C07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9" t="15536" r="15556"/>
          <a:stretch/>
        </p:blipFill>
        <p:spPr>
          <a:xfrm>
            <a:off x="190499" y="1251041"/>
            <a:ext cx="3633887" cy="541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54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346753" y="437758"/>
            <a:ext cx="6450494" cy="933842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+mn-lt"/>
              </a:rPr>
              <a:t>Back to School Night</a:t>
            </a:r>
            <a:endParaRPr lang="en-US" sz="4800" b="1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EFADDC-6882-4380-AF7F-F83465BFA1D6}"/>
              </a:ext>
            </a:extLst>
          </p:cNvPr>
          <p:cNvSpPr/>
          <p:nvPr/>
        </p:nvSpPr>
        <p:spPr>
          <a:xfrm>
            <a:off x="4419599" y="2514600"/>
            <a:ext cx="4600753" cy="276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buClr>
                <a:schemeClr val="tx1"/>
              </a:buClr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Thursday, August 8</a:t>
            </a:r>
            <a:r>
              <a:rPr lang="en-US" sz="40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10000"/>
              </a:lnSpc>
              <a:buClr>
                <a:schemeClr val="tx1"/>
              </a:buClr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6:30 – 8PM</a:t>
            </a:r>
          </a:p>
          <a:p>
            <a:pPr algn="ctr">
              <a:lnSpc>
                <a:spcPct val="110000"/>
              </a:lnSpc>
              <a:buClr>
                <a:schemeClr val="tx1"/>
              </a:buClr>
            </a:pP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10000"/>
              </a:lnSpc>
              <a:buClr>
                <a:schemeClr val="tx1"/>
              </a:buClr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Family Welcome!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9F0235-5BEE-4CB6-B431-E6B6A9C4DD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95842"/>
            <a:ext cx="3544933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917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346753" y="517218"/>
            <a:ext cx="6450494" cy="933842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+mn-lt"/>
              </a:rPr>
              <a:t>Romanian Exchange Experience</a:t>
            </a:r>
            <a:endParaRPr lang="en-US" sz="4800" b="1" i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1346753" y="1743514"/>
            <a:ext cx="6450494" cy="392144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EEFADDC-6882-4380-AF7F-F83465BFA1D6}"/>
              </a:ext>
            </a:extLst>
          </p:cNvPr>
          <p:cNvSpPr/>
          <p:nvPr/>
        </p:nvSpPr>
        <p:spPr>
          <a:xfrm>
            <a:off x="457200" y="5791200"/>
            <a:ext cx="8229600" cy="735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Clr>
                <a:schemeClr val="tx1"/>
              </a:buClr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Interested Students talk to Ms. Nelson</a:t>
            </a:r>
          </a:p>
        </p:txBody>
      </p:sp>
    </p:spTree>
    <p:extLst>
      <p:ext uri="{BB962C8B-B14F-4D97-AF65-F5344CB8AC3E}">
        <p14:creationId xmlns:p14="http://schemas.microsoft.com/office/powerpoint/2010/main" val="1376185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457200" y="342900"/>
            <a:ext cx="82296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716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24945</TotalTime>
  <Words>972</Words>
  <Application>Microsoft Office PowerPoint</Application>
  <PresentationFormat>Letter Paper (8.5x11 in)</PresentationFormat>
  <Paragraphs>192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Wingdings</vt:lpstr>
      <vt:lpstr>Office Theme</vt:lpstr>
      <vt:lpstr>Welcome to SVGS!</vt:lpstr>
      <vt:lpstr>SVGS “Legacy”</vt:lpstr>
      <vt:lpstr>SVGS Question and Answer Session </vt:lpstr>
      <vt:lpstr>Expectations of Students</vt:lpstr>
      <vt:lpstr>PowerPoint Presentation</vt:lpstr>
      <vt:lpstr>PowerPoint Presentation</vt:lpstr>
      <vt:lpstr>PowerPoint Presentation</vt:lpstr>
      <vt:lpstr>Transportation</vt:lpstr>
      <vt:lpstr>Parking</vt:lpstr>
      <vt:lpstr>Technology</vt:lpstr>
      <vt:lpstr>Fees</vt:lpstr>
      <vt:lpstr>Back to School Night</vt:lpstr>
      <vt:lpstr>Romanian Exchange Experience</vt:lpstr>
      <vt:lpstr>PowerPoint Presentation</vt:lpstr>
    </vt:vector>
  </TitlesOfParts>
  <Company>CSVRGS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Central Shenandoah Valley Regional Governor’s School</dc:title>
  <dc:creator>Director</dc:creator>
  <cp:lastModifiedBy>Hull, Brent A.</cp:lastModifiedBy>
  <cp:revision>324</cp:revision>
  <cp:lastPrinted>2022-08-12T14:00:12Z</cp:lastPrinted>
  <dcterms:created xsi:type="dcterms:W3CDTF">1997-12-11T19:09:56Z</dcterms:created>
  <dcterms:modified xsi:type="dcterms:W3CDTF">2024-08-08T13:37:02Z</dcterms:modified>
</cp:coreProperties>
</file>